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90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78" r:id="rId14"/>
    <p:sldId id="267" r:id="rId15"/>
    <p:sldId id="279" r:id="rId16"/>
    <p:sldId id="277" r:id="rId17"/>
    <p:sldId id="276" r:id="rId18"/>
    <p:sldId id="280" r:id="rId19"/>
    <p:sldId id="291" r:id="rId20"/>
    <p:sldId id="281" r:id="rId21"/>
    <p:sldId id="293" r:id="rId22"/>
    <p:sldId id="269" r:id="rId23"/>
    <p:sldId id="282" r:id="rId24"/>
    <p:sldId id="288" r:id="rId25"/>
    <p:sldId id="283" r:id="rId26"/>
    <p:sldId id="268" r:id="rId27"/>
    <p:sldId id="292" r:id="rId28"/>
    <p:sldId id="270" r:id="rId29"/>
    <p:sldId id="271" r:id="rId30"/>
    <p:sldId id="289" r:id="rId31"/>
    <p:sldId id="272" r:id="rId32"/>
    <p:sldId id="273" r:id="rId33"/>
    <p:sldId id="274" r:id="rId34"/>
    <p:sldId id="275" r:id="rId35"/>
    <p:sldId id="286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6" autoAdjust="0"/>
    <p:restoredTop sz="94709" autoAdjust="0"/>
  </p:normalViewPr>
  <p:slideViewPr>
    <p:cSldViewPr>
      <p:cViewPr varScale="1">
        <p:scale>
          <a:sx n="70" d="100"/>
          <a:sy n="70" d="100"/>
        </p:scale>
        <p:origin x="-3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731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Urogenital system  </a:t>
            </a:r>
            <a:r>
              <a:rPr lang="fa-IR" sz="2800" dirty="0" smtClean="0">
                <a:latin typeface="Andalus" pitchFamily="18" charset="-78"/>
                <a:cs typeface="Andalus" pitchFamily="18" charset="-78"/>
              </a:rPr>
              <a:t>               دستگاه ادراری - تناسلی</a:t>
            </a:r>
            <a:endParaRPr lang="fa-IR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2057400"/>
            <a:ext cx="6952488" cy="4800600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سیستم ادراری </a:t>
            </a: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Kidney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کلیه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Ureter  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میزنای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Urinary bladder 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مثانه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Urethra  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میزراه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VET\BOOK\PHD\ادراری\مثانه وقسمت مشترک ادراری تناسلی در سگ ن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762000"/>
            <a:ext cx="5273675" cy="5473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Genital system </a:t>
            </a: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دستگاه تناسلی در حیوان نر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498080" cy="4800600"/>
          </a:xfrm>
        </p:spPr>
        <p:txBody>
          <a:bodyPr>
            <a:normAutofit/>
          </a:bodyPr>
          <a:lstStyle/>
          <a:p>
            <a:r>
              <a:rPr lang="fa-IR" sz="2400" dirty="0" smtClean="0">
                <a:latin typeface="Arial" pitchFamily="34" charset="0"/>
              </a:rPr>
              <a:t>دستگاه تناسلی نر از چهار بخش زیر تشکیل شده است :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a-IR" sz="2400" dirty="0" smtClean="0">
                <a:latin typeface="Arial" pitchFamily="34" charset="0"/>
              </a:rPr>
              <a:t>1- گناد یا همان بیضه ها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Testis</a:t>
            </a:r>
            <a:r>
              <a:rPr lang="fa-IR" sz="2400" dirty="0" smtClean="0">
                <a:latin typeface="Arial" pitchFamily="34" charset="0"/>
              </a:rPr>
              <a:t>) که وظیفه  تولید اسپرم و هورمونهای جنسی را به عهده دارند 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a-IR" sz="2400" dirty="0" smtClean="0">
                <a:latin typeface="Arial" pitchFamily="34" charset="0"/>
              </a:rPr>
              <a:t>2- مجاری مانند اپی دیدیم و کانال دفران و میزراه که مشترک با سیستم ادراری است.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a-IR" sz="2400" dirty="0" smtClean="0">
                <a:latin typeface="Arial" pitchFamily="34" charset="0"/>
              </a:rPr>
              <a:t>3- غدد ضمیمه ای که وظیفه تولید مایع منی (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(Semen </a:t>
            </a:r>
            <a:r>
              <a:rPr lang="fa-IR" sz="2400" dirty="0" smtClean="0">
                <a:latin typeface="Arial" pitchFamily="34" charset="0"/>
              </a:rPr>
              <a:t>را به عهده دارند.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a-IR" sz="2400" dirty="0" smtClean="0">
                <a:latin typeface="Arial" pitchFamily="34" charset="0"/>
              </a:rPr>
              <a:t> 4- آلت تناسلی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Penis </a:t>
            </a:r>
            <a:r>
              <a:rPr lang="fa-IR" sz="2400" dirty="0" smtClean="0">
                <a:latin typeface="Arial" pitchFamily="34" charset="0"/>
              </a:rPr>
              <a:t>) که همان اندام جفت گیری در جنس نر به شمار می آید.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fa-IR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VET\BOOK\PHD\تناسلی نر\دستگاه ادراری تناسلی در گاو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276" y="1143000"/>
            <a:ext cx="7812724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an Sdara\Desktop\New folder (3)\semnan\Urogenital system\tes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6707918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ET\VETERINARY MEDICINE\ANATOMY\Presents\semnan\Urogenital system\بیضه و اپیدیدیم چپ  گاو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6374944" cy="5999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an Sdara\Desktop\testis of hor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71600"/>
            <a:ext cx="6438826" cy="4576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VET\BOOK\PHD\تناسلی نر\نحوه قرار گیری بیضه ها ، اپی دیدیم و دفران  در گاو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7709877" cy="3689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VET\BOOK\PHD\تناسلی نر\دستگاه تناسلی ن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7263055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VET\BOOK\PHD\تناسلی نر\testi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7544599" cy="3754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sein\Desktop\Untitled.p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6619111" cy="50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3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VET\VETERINARY MEDICINE\ANATOMY\Presents\semnan\Urogenital system\نمای شکمی از سیستم ادراری  تناسلی سگ ماده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8600"/>
            <a:ext cx="5330825" cy="608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an Sdara\Desktop\New folder (3)\semnan\Urogenital system\قسمت های مختلف بیضه ها  و طناب بیضوی در سگ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04800"/>
            <a:ext cx="5113337" cy="6230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sein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38" y="1066800"/>
            <a:ext cx="7274252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56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VET\BOOK\PHD\تناسلی نر\غدد تناسلی نر در گاو و اسب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7704198" cy="4504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 descr="D:\VET\BOOK\PHD\تناسلی نر\دستگاه ادراری تناسلی در گاو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83340"/>
            <a:ext cx="7620000" cy="4607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ET\BOOK\PHD\تناسلی نر\نحوه قرار گیری بیضه ها ، اپی دیدیم و دفران در سگ و گربه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35246"/>
            <a:ext cx="7741506" cy="3369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VET\BOOK\PHD\تناسلی نر\Untitled8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765142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VET\VETERINARY MEDICINE\ANATOMY\Presents\semnan\Urogenital system\مقطع عرضی آلت تناسلی در  اسب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1373"/>
            <a:ext cx="3886200" cy="3506115"/>
          </a:xfrm>
          <a:prstGeom prst="rect">
            <a:avLst/>
          </a:prstGeom>
          <a:noFill/>
        </p:spPr>
      </p:pic>
      <p:pic>
        <p:nvPicPr>
          <p:cNvPr id="2" name="Picture 2" descr="C:\Users\hosein\Desktop\Untitled34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24" y="3200400"/>
            <a:ext cx="6507163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.rasouli\phd\تناسلی نر\ناحیه آزاد و  گلانز در آلت تناسلی اسب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6819"/>
            <a:ext cx="5248118" cy="277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sein\Desktop\Untitled.png87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533400"/>
            <a:ext cx="5638801" cy="33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68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28600"/>
            <a:ext cx="6647688" cy="1143000"/>
          </a:xfrm>
        </p:spPr>
        <p:txBody>
          <a:bodyPr/>
          <a:lstStyle/>
          <a:p>
            <a:r>
              <a:rPr lang="fa-IR" dirty="0" smtClean="0"/>
              <a:t>دستگاه تناسلی ماده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7498080" cy="4800600"/>
          </a:xfrm>
        </p:spPr>
        <p:txBody>
          <a:bodyPr>
            <a:normAutofit/>
          </a:bodyPr>
          <a:lstStyle/>
          <a:p>
            <a:r>
              <a:rPr lang="fa-IR" sz="2000" dirty="0" smtClean="0">
                <a:latin typeface="Sakkal Majalla" pitchFamily="2" charset="-78"/>
                <a:cs typeface="+mj-cs"/>
              </a:rPr>
              <a:t>دستگاه تناسلی یک حیوان ماده به  طور کلی شامل بخش های زیر می باشد :  </a:t>
            </a:r>
            <a:endParaRPr lang="en-US" sz="2000" dirty="0" smtClean="0">
              <a:latin typeface="Sakkal Majalla" pitchFamily="2" charset="-78"/>
              <a:cs typeface="+mj-cs"/>
            </a:endParaRPr>
          </a:p>
          <a:p>
            <a:r>
              <a:rPr lang="fa-IR" sz="2000" dirty="0" smtClean="0">
                <a:latin typeface="Sakkal Majalla" pitchFamily="2" charset="-78"/>
                <a:cs typeface="+mj-cs"/>
              </a:rPr>
              <a:t>1-  یک زوج گناد جنسی که در جنس ماده  تخمدان  (</a:t>
            </a:r>
            <a:r>
              <a:rPr lang="en-US" sz="2000" dirty="0" smtClean="0">
                <a:latin typeface="Sakkal Majalla" pitchFamily="2" charset="-78"/>
                <a:cs typeface="+mj-cs"/>
              </a:rPr>
              <a:t>Ovary</a:t>
            </a:r>
            <a:r>
              <a:rPr lang="fa-IR" sz="2000" dirty="0" smtClean="0">
                <a:latin typeface="Sakkal Majalla" pitchFamily="2" charset="-78"/>
                <a:cs typeface="+mj-cs"/>
              </a:rPr>
              <a:t>) نامیده می شوند ، و وظیفه تولید سلول های جنسی  در جنس ماده ( تخمک) و هم چنین هورمون های جنسی مانند استروژن و پروژسترون  را به عهده دارند.</a:t>
            </a:r>
            <a:endParaRPr lang="en-US" sz="2000" dirty="0" smtClean="0">
              <a:latin typeface="Sakkal Majalla" pitchFamily="2" charset="-78"/>
              <a:cs typeface="+mj-cs"/>
            </a:endParaRPr>
          </a:p>
          <a:p>
            <a:r>
              <a:rPr lang="fa-IR" sz="2000" dirty="0" smtClean="0">
                <a:latin typeface="Sakkal Majalla" pitchFamily="2" charset="-78"/>
                <a:cs typeface="+mj-cs"/>
              </a:rPr>
              <a:t>2-   مجاری دستگاه  تناسلی ماده که شامل لوله های رحمی (</a:t>
            </a:r>
            <a:r>
              <a:rPr lang="en-US" sz="2000" dirty="0" smtClean="0">
                <a:latin typeface="Sakkal Majalla" pitchFamily="2" charset="-78"/>
                <a:cs typeface="+mj-cs"/>
              </a:rPr>
              <a:t>Uterine tube</a:t>
            </a:r>
            <a:r>
              <a:rPr lang="fa-IR" sz="2000" dirty="0" smtClean="0">
                <a:latin typeface="Sakkal Majalla" pitchFamily="2" charset="-78"/>
                <a:cs typeface="+mj-cs"/>
              </a:rPr>
              <a:t>) ، رحم ( </a:t>
            </a:r>
            <a:r>
              <a:rPr lang="en-US" sz="2000" dirty="0" smtClean="0">
                <a:latin typeface="Sakkal Majalla" pitchFamily="2" charset="-78"/>
                <a:cs typeface="+mj-cs"/>
              </a:rPr>
              <a:t>Uterus</a:t>
            </a:r>
            <a:r>
              <a:rPr lang="fa-IR" sz="2000" dirty="0" smtClean="0">
                <a:latin typeface="Sakkal Majalla" pitchFamily="2" charset="-78"/>
                <a:cs typeface="+mj-cs"/>
              </a:rPr>
              <a:t>) ، مهبل یا واژن (</a:t>
            </a:r>
            <a:r>
              <a:rPr lang="en-US" sz="2000" dirty="0" smtClean="0">
                <a:latin typeface="Sakkal Majalla" pitchFamily="2" charset="-78"/>
                <a:cs typeface="+mj-cs"/>
              </a:rPr>
              <a:t>Vagina</a:t>
            </a:r>
            <a:r>
              <a:rPr lang="fa-IR" sz="2000" dirty="0" smtClean="0">
                <a:latin typeface="Sakkal Majalla" pitchFamily="2" charset="-78"/>
                <a:cs typeface="+mj-cs"/>
              </a:rPr>
              <a:t>) و دهلیز (</a:t>
            </a:r>
            <a:r>
              <a:rPr lang="en-US" sz="2000" dirty="0" smtClean="0">
                <a:latin typeface="Sakkal Majalla" pitchFamily="2" charset="-78"/>
                <a:cs typeface="+mj-cs"/>
              </a:rPr>
              <a:t>Vestibule</a:t>
            </a:r>
            <a:r>
              <a:rPr lang="fa-IR" sz="2000" dirty="0" smtClean="0">
                <a:latin typeface="Sakkal Majalla" pitchFamily="2" charset="-78"/>
                <a:cs typeface="+mj-cs"/>
              </a:rPr>
              <a:t>)  می باشند.</a:t>
            </a:r>
            <a:endParaRPr lang="en-US" sz="2000" dirty="0" smtClean="0">
              <a:latin typeface="Sakkal Majalla" pitchFamily="2" charset="-78"/>
              <a:cs typeface="+mj-cs"/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VET\VETERINARY MEDICINE\ANATOMY\Presents\semnan\Urogenital system\اجزای تشکیل دهنده دستگاه تناسلی ماده در سگ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7460952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83" y="914400"/>
            <a:ext cx="5157524" cy="520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889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VET\BOOK\PHD\تناسلی ماده\تخم دان گاو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777948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ET\BOOK\PHD\تناسلی ماده\دستگاه تناسلی ماده در  اسب و چگونگی قرار گیری آن در حفره لگنی از نمای پشت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"/>
            <a:ext cx="5844727" cy="5716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VET\VETERINARY MEDICINE\ANATOMY\Presents\semnan\Urogenital system\اتصال تخمدان و لوله رحمی چپ  در سگ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118" y="914400"/>
            <a:ext cx="7706082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VET\VETERINARY MEDICINE\ANATOMY\Presents\semnan\Urogenital system\دستگاه تناسلی ماده در گاو و چگونگی قرار گیری آن در حفره لگنی از نمای پشت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9546" y="685800"/>
            <a:ext cx="7334858" cy="5163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VET\BOOK\PHD\تناسلی ماده\Arteri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887" y="1066800"/>
            <a:ext cx="8012113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D:\VET\BOOK\PHD\تناسلی ماده\مقطع میانی از بدنه رحم ، واژن و دهلی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66800"/>
            <a:ext cx="7418531" cy="4830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VET\BOOK\PHD\تناسلی ماده\قسمت های مختلف رحم و مجاری تناسلی در گوسفند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57200"/>
            <a:ext cx="3586162" cy="5820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VET\BOOK\PHD\ادراری\مقایسه کلیه ها در دام های مختلف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85800"/>
            <a:ext cx="7125462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381000"/>
            <a:ext cx="4666488" cy="1143000"/>
          </a:xfrm>
        </p:spPr>
        <p:txBody>
          <a:bodyPr>
            <a:normAutofit/>
          </a:bodyPr>
          <a:lstStyle/>
          <a:p>
            <a:r>
              <a:rPr lang="fa-IR" dirty="0" smtClean="0"/>
              <a:t>کلیه چپ در گاو</a:t>
            </a:r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4038600" cy="489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VET\VETERINARY MEDICINE\ANATOMY\Presents\semnan\Urogenital system\برش طولی در کلیه های راست - سگ و اسب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92916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VET\VETERINARY MEDICINE\ANATOMY\Presents\semnan\Urogenital system\Untitledjfyfل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6043" y="1905000"/>
            <a:ext cx="4577957" cy="4010844"/>
          </a:xfrm>
          <a:prstGeom prst="rect">
            <a:avLst/>
          </a:prstGeom>
          <a:noFill/>
        </p:spPr>
      </p:pic>
      <p:pic>
        <p:nvPicPr>
          <p:cNvPr id="3" name="Picture 2" descr="D:\VET\BOOK\Anatomy II  nahaei2\فصل چهارم    ادراری\چگونگی گردش خون در داخل کلیه سگ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152" y="2490767"/>
            <a:ext cx="3373320" cy="2839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an Sdara\Desktop\Untitledgfu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387" y="762000"/>
            <a:ext cx="7720613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VET\BOOK\PHD\ادراری\اندام های حفره ی لگنی  و محدوده ی قسمت انتهایی صفاق در اسب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57200"/>
            <a:ext cx="4876800" cy="5950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588</TotalTime>
  <Words>212</Words>
  <Application>Microsoft Office PowerPoint</Application>
  <PresentationFormat>On-screen Show (4:3)</PresentationFormat>
  <Paragraphs>18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Solstice</vt:lpstr>
      <vt:lpstr>Urogenital system                 دستگاه ادراری - تناسلی</vt:lpstr>
      <vt:lpstr>PowerPoint Presentation</vt:lpstr>
      <vt:lpstr>PowerPoint Presentation</vt:lpstr>
      <vt:lpstr>PowerPoint Presentation</vt:lpstr>
      <vt:lpstr>کلیه چپ در گاو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Male Genital system دستگاه تناسلی در حیوان نر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دستگاه تناسلی ماده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Urogenital system  دستگاه ادراری - تناسلی</dc:title>
  <dc:creator>Mourinhio</dc:creator>
  <cp:lastModifiedBy>MRT Pack 20 DVDs</cp:lastModifiedBy>
  <cp:revision>64</cp:revision>
  <dcterms:created xsi:type="dcterms:W3CDTF">2006-08-16T00:00:00Z</dcterms:created>
  <dcterms:modified xsi:type="dcterms:W3CDTF">2014-12-02T06:26:54Z</dcterms:modified>
</cp:coreProperties>
</file>