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9" r:id="rId2"/>
    <p:sldId id="256" r:id="rId3"/>
    <p:sldId id="260" r:id="rId4"/>
    <p:sldId id="346" r:id="rId5"/>
    <p:sldId id="265" r:id="rId6"/>
    <p:sldId id="266" r:id="rId7"/>
    <p:sldId id="329" r:id="rId8"/>
    <p:sldId id="264" r:id="rId9"/>
    <p:sldId id="330" r:id="rId10"/>
    <p:sldId id="331" r:id="rId11"/>
    <p:sldId id="267" r:id="rId12"/>
    <p:sldId id="345" r:id="rId13"/>
    <p:sldId id="325" r:id="rId14"/>
    <p:sldId id="334" r:id="rId15"/>
    <p:sldId id="261" r:id="rId16"/>
    <p:sldId id="262" r:id="rId17"/>
    <p:sldId id="268" r:id="rId18"/>
    <p:sldId id="335" r:id="rId19"/>
    <p:sldId id="336" r:id="rId20"/>
    <p:sldId id="263" r:id="rId21"/>
    <p:sldId id="332" r:id="rId22"/>
    <p:sldId id="333" r:id="rId23"/>
    <p:sldId id="321" r:id="rId24"/>
    <p:sldId id="283" r:id="rId25"/>
    <p:sldId id="284" r:id="rId26"/>
    <p:sldId id="286" r:id="rId27"/>
    <p:sldId id="258" r:id="rId28"/>
    <p:sldId id="287" r:id="rId29"/>
    <p:sldId id="269" r:id="rId30"/>
    <p:sldId id="289" r:id="rId31"/>
    <p:sldId id="326" r:id="rId32"/>
    <p:sldId id="270" r:id="rId33"/>
    <p:sldId id="271" r:id="rId34"/>
    <p:sldId id="290" r:id="rId35"/>
    <p:sldId id="327" r:id="rId36"/>
    <p:sldId id="272" r:id="rId37"/>
    <p:sldId id="291" r:id="rId38"/>
    <p:sldId id="273" r:id="rId39"/>
    <p:sldId id="274" r:id="rId40"/>
    <p:sldId id="292" r:id="rId41"/>
    <p:sldId id="337" r:id="rId42"/>
    <p:sldId id="295" r:id="rId43"/>
    <p:sldId id="275" r:id="rId44"/>
    <p:sldId id="328" r:id="rId45"/>
    <p:sldId id="276" r:id="rId46"/>
    <p:sldId id="278" r:id="rId47"/>
    <p:sldId id="288" r:id="rId48"/>
    <p:sldId id="279" r:id="rId49"/>
    <p:sldId id="277" r:id="rId50"/>
    <p:sldId id="323" r:id="rId51"/>
    <p:sldId id="293" r:id="rId52"/>
    <p:sldId id="294" r:id="rId53"/>
    <p:sldId id="280" r:id="rId54"/>
    <p:sldId id="281" r:id="rId55"/>
    <p:sldId id="282" r:id="rId56"/>
    <p:sldId id="302" r:id="rId57"/>
    <p:sldId id="311" r:id="rId58"/>
    <p:sldId id="304" r:id="rId59"/>
    <p:sldId id="306" r:id="rId60"/>
    <p:sldId id="309" r:id="rId61"/>
    <p:sldId id="338" r:id="rId62"/>
    <p:sldId id="310" r:id="rId63"/>
    <p:sldId id="308" r:id="rId64"/>
    <p:sldId id="296" r:id="rId65"/>
    <p:sldId id="339" r:id="rId66"/>
    <p:sldId id="324" r:id="rId67"/>
    <p:sldId id="312" r:id="rId68"/>
    <p:sldId id="299" r:id="rId69"/>
    <p:sldId id="313" r:id="rId70"/>
    <p:sldId id="297" r:id="rId71"/>
    <p:sldId id="315" r:id="rId72"/>
    <p:sldId id="300" r:id="rId73"/>
    <p:sldId id="322" r:id="rId74"/>
    <p:sldId id="317" r:id="rId75"/>
    <p:sldId id="318" r:id="rId76"/>
    <p:sldId id="341" r:id="rId77"/>
    <p:sldId id="320" r:id="rId78"/>
    <p:sldId id="340" r:id="rId79"/>
    <p:sldId id="342" r:id="rId80"/>
    <p:sldId id="301" r:id="rId81"/>
    <p:sldId id="316" r:id="rId82"/>
    <p:sldId id="319" r:id="rId83"/>
    <p:sldId id="343" r:id="rId84"/>
    <p:sldId id="344" r:id="rId8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 userDrawn="1">
          <p15:clr>
            <a:srgbClr val="A4A3A4"/>
          </p15:clr>
        </p15:guide>
        <p15:guide id="2" orient="horz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26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834" y="108"/>
      </p:cViewPr>
      <p:guideLst>
        <p:guide pos="3840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tableStyles" Target="tableStyles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viewProps" Target="viewProps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3.png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B5190D-A5FB-4765-9C64-C8F7B67C7AE0}" type="datetimeFigureOut">
              <a:rPr lang="en-US" smtClean="0"/>
              <a:t>5/5/2026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9E2E-C002-4747-9ACC-2932337A52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01956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B5190D-A5FB-4765-9C64-C8F7B67C7AE0}" type="datetimeFigureOut">
              <a:rPr lang="en-US" smtClean="0"/>
              <a:t>5/5/2026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9E2E-C002-4747-9ACC-2932337A52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83996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B5190D-A5FB-4765-9C64-C8F7B67C7AE0}" type="datetimeFigureOut">
              <a:rPr lang="en-US" smtClean="0"/>
              <a:t>5/5/2026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9E2E-C002-4747-9ACC-2932337A52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979193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B5190D-A5FB-4765-9C64-C8F7B67C7AE0}" type="datetimeFigureOut">
              <a:rPr lang="en-US" smtClean="0"/>
              <a:t>5/5/2026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9E2E-C002-4747-9ACC-2932337A52AF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22819958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B5190D-A5FB-4765-9C64-C8F7B67C7AE0}" type="datetimeFigureOut">
              <a:rPr lang="en-US" smtClean="0"/>
              <a:t>5/5/2026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9E2E-C002-4747-9ACC-2932337A52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708829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B5190D-A5FB-4765-9C64-C8F7B67C7AE0}" type="datetimeFigureOut">
              <a:rPr lang="en-US" smtClean="0"/>
              <a:t>5/5/2026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9E2E-C002-4747-9ACC-2932337A52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123594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B5190D-A5FB-4765-9C64-C8F7B67C7AE0}" type="datetimeFigureOut">
              <a:rPr lang="en-US" smtClean="0"/>
              <a:t>5/5/2026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9E2E-C002-4747-9ACC-2932337A52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340434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B5190D-A5FB-4765-9C64-C8F7B67C7AE0}" type="datetimeFigureOut">
              <a:rPr lang="en-US" smtClean="0"/>
              <a:t>5/5/2026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9E2E-C002-4747-9ACC-2932337A52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814996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B5190D-A5FB-4765-9C64-C8F7B67C7AE0}" type="datetimeFigureOut">
              <a:rPr lang="en-US" smtClean="0"/>
              <a:t>5/5/2026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9E2E-C002-4747-9ACC-2932337A52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412257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hart">
  <p:cSld name="Title, Text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609600"/>
            <a:ext cx="103632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hart Placeholder 3"/>
          <p:cNvSpPr>
            <a:spLocks noGrp="1"/>
          </p:cNvSpPr>
          <p:nvPr>
            <p:ph type="chart"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5D62043-B7B9-466C-824B-3C9CAF61387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7368915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609600"/>
            <a:ext cx="103632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914400" y="1981200"/>
            <a:ext cx="10363200" cy="4114800"/>
          </a:xfr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05E045C-0D0B-4D84-9A52-CC62289C3F4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875782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B5190D-A5FB-4765-9C64-C8F7B67C7AE0}" type="datetimeFigureOut">
              <a:rPr lang="en-US" smtClean="0"/>
              <a:t>5/5/2026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9E2E-C002-4747-9ACC-2932337A52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25538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B5190D-A5FB-4765-9C64-C8F7B67C7AE0}" type="datetimeFigureOut">
              <a:rPr lang="en-US" smtClean="0"/>
              <a:t>5/5/2026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9E2E-C002-4747-9ACC-2932337A52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416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B5190D-A5FB-4765-9C64-C8F7B67C7AE0}" type="datetimeFigureOut">
              <a:rPr lang="en-US" smtClean="0"/>
              <a:t>5/5/2026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9E2E-C002-4747-9ACC-2932337A52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42793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B5190D-A5FB-4765-9C64-C8F7B67C7AE0}" type="datetimeFigureOut">
              <a:rPr lang="en-US" smtClean="0"/>
              <a:t>5/5/2026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9E2E-C002-4747-9ACC-2932337A52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87058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B5190D-A5FB-4765-9C64-C8F7B67C7AE0}" type="datetimeFigureOut">
              <a:rPr lang="en-US" smtClean="0"/>
              <a:t>5/5/2026</a:t>
            </a:fld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9E2E-C002-4747-9ACC-2932337A52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230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B5190D-A5FB-4765-9C64-C8F7B67C7AE0}" type="datetimeFigureOut">
              <a:rPr lang="en-US" smtClean="0"/>
              <a:t>5/5/2026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9E2E-C002-4747-9ACC-2932337A52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27240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B5190D-A5FB-4765-9C64-C8F7B67C7AE0}" type="datetimeFigureOut">
              <a:rPr lang="en-US" smtClean="0"/>
              <a:t>5/5/2026</a:t>
            </a:fld>
            <a:endParaRPr lang="en-US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9E2E-C002-4747-9ACC-2932337A52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44229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B5190D-A5FB-4765-9C64-C8F7B67C7AE0}" type="datetimeFigureOut">
              <a:rPr lang="en-US" smtClean="0"/>
              <a:t>5/5/2026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9E2E-C002-4747-9ACC-2932337A52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69911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2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5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4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83B5190D-A5FB-4765-9C64-C8F7B67C7AE0}" type="datetimeFigureOut">
              <a:rPr lang="en-US" smtClean="0"/>
              <a:t>5/5/2026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349E2E-C002-4747-9ACC-2932337A52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105453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  <p:sldLayoutId id="2147483696" r:id="rId18"/>
    <p:sldLayoutId id="2147483697" r:id="rId19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8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64.jpeg"/><Relationship Id="rId5" Type="http://schemas.openxmlformats.org/officeDocument/2006/relationships/hyperlink" Target="javascript:swap('duo021he');" TargetMode="External"/><Relationship Id="rId4" Type="http://schemas.openxmlformats.org/officeDocument/2006/relationships/image" Target="../media/image63.png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4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6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8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4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4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4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4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eg"/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8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jpe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4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jpg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jpeg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7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jpg"/><Relationship Id="rId1" Type="http://schemas.openxmlformats.org/officeDocument/2006/relationships/slideLayout" Target="../slideLayouts/slideLayout7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7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8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jpeg"/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png"/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49382" y="0"/>
            <a:ext cx="12593782" cy="6823711"/>
          </a:xfrm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11967" y="209047"/>
            <a:ext cx="6316824" cy="453428"/>
          </a:xfr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/>
          <a:lstStyle/>
          <a:p>
            <a:r>
              <a:rPr lang="en-US" sz="4000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orte" panose="03060902040502070203" pitchFamily="66" charset="0"/>
              </a:rPr>
              <a:t>In the name of </a:t>
            </a:r>
            <a:r>
              <a:rPr lang="en-US" sz="6600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orte" panose="03060902040502070203" pitchFamily="66" charset="0"/>
              </a:rPr>
              <a:t>ALLAH</a:t>
            </a:r>
            <a:endParaRPr lang="en-US" sz="4000" b="1" i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orte" panose="03060902040502070203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39463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0106AF-1BF2-484F-B369-6634E76D7D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C0A6BF2-7E9D-4C34-97E8-9BDE5F91D696}"/>
              </a:ext>
            </a:extLst>
          </p:cNvPr>
          <p:cNvSpPr>
            <a:spLocks noGrp="1"/>
          </p:cNvSpPr>
          <p:nvPr>
            <p:ph type="body" sz="half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hart Placeholder 3">
            <a:extLst>
              <a:ext uri="{FF2B5EF4-FFF2-40B4-BE49-F238E27FC236}">
                <a16:creationId xmlns:a16="http://schemas.microsoft.com/office/drawing/2014/main" id="{4FC25B53-5D7E-4A98-8CB0-A8036EBBEB87}"/>
              </a:ext>
            </a:extLst>
          </p:cNvPr>
          <p:cNvSpPr>
            <a:spLocks noGrp="1"/>
          </p:cNvSpPr>
          <p:nvPr>
            <p:ph type="chart" sz="half" idx="2"/>
          </p:nvPr>
        </p:nvSpPr>
        <p:spPr/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1393CA2-BD7D-4A74-9F0B-E1D23997772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040" y="609600"/>
            <a:ext cx="5911560" cy="592112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3BE70BF-B4D5-4EA8-894E-D7386C129EA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1309" y="609600"/>
            <a:ext cx="4992165" cy="5921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58919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tastebud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922" y="265251"/>
            <a:ext cx="5661891" cy="42464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4985" y="455764"/>
            <a:ext cx="4325101" cy="416272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4602FCC-9B05-4712-8B47-CD26F63B0486}"/>
              </a:ext>
            </a:extLst>
          </p:cNvPr>
          <p:cNvSpPr txBox="1"/>
          <p:nvPr/>
        </p:nvSpPr>
        <p:spPr>
          <a:xfrm>
            <a:off x="3047223" y="4725310"/>
            <a:ext cx="6097554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1800" b="0" i="0" u="none" strike="noStrike" baseline="0" dirty="0">
                <a:solidFill>
                  <a:srgbClr val="FFC000"/>
                </a:solidFill>
                <a:latin typeface="NewsGothic"/>
              </a:rPr>
              <a:t>Taste buds are intraepithelial</a:t>
            </a:r>
          </a:p>
          <a:p>
            <a:pPr algn="l"/>
            <a:r>
              <a:rPr lang="en-US" sz="1800" b="0" i="0" u="none" strike="noStrike" baseline="0" dirty="0">
                <a:solidFill>
                  <a:srgbClr val="FFC000"/>
                </a:solidFill>
                <a:latin typeface="NewsGothic"/>
              </a:rPr>
              <a:t>structures which are sensitive for taste. </a:t>
            </a:r>
            <a:r>
              <a:rPr lang="en-US" sz="1800" b="1" i="0" u="none" strike="noStrike" baseline="0" dirty="0">
                <a:solidFill>
                  <a:srgbClr val="FFC000"/>
                </a:solidFill>
                <a:latin typeface="NewsGothic-Bold"/>
              </a:rPr>
              <a:t>Sensory gustatory</a:t>
            </a:r>
          </a:p>
          <a:p>
            <a:pPr algn="l"/>
            <a:r>
              <a:rPr lang="en-US" sz="1800" b="1" i="0" u="none" strike="noStrike" baseline="0" dirty="0">
                <a:solidFill>
                  <a:srgbClr val="FFC000"/>
                </a:solidFill>
                <a:latin typeface="NewsGothic-Bold"/>
              </a:rPr>
              <a:t>cells </a:t>
            </a:r>
            <a:r>
              <a:rPr lang="en-US" sz="1800" b="0" i="0" u="none" strike="noStrike" baseline="0" dirty="0">
                <a:solidFill>
                  <a:srgbClr val="FFC000"/>
                </a:solidFill>
                <a:latin typeface="NewsGothic"/>
              </a:rPr>
              <a:t>of the taste bud convert chemical molecules into</a:t>
            </a:r>
          </a:p>
          <a:p>
            <a:pPr algn="l"/>
            <a:r>
              <a:rPr lang="en-US" sz="1800" b="0" i="0" u="none" strike="noStrike" baseline="0" dirty="0">
                <a:solidFill>
                  <a:srgbClr val="FFC000"/>
                </a:solidFill>
                <a:latin typeface="NewsGothic"/>
              </a:rPr>
              <a:t>neural impulses which travel along neurons to higher centers</a:t>
            </a:r>
          </a:p>
          <a:p>
            <a:pPr algn="l"/>
            <a:r>
              <a:rPr lang="en-US" sz="1800" b="0" i="0" u="none" strike="noStrike" baseline="0" dirty="0">
                <a:solidFill>
                  <a:srgbClr val="FFC000"/>
                </a:solidFill>
                <a:latin typeface="NewsGothic"/>
              </a:rPr>
              <a:t>in the brain for interpretation as sweet, sour or salty tastes.</a:t>
            </a:r>
          </a:p>
          <a:p>
            <a:pPr algn="l"/>
            <a:r>
              <a:rPr lang="en-US" sz="1800" b="0" i="0" u="none" strike="noStrike" baseline="0" dirty="0">
                <a:solidFill>
                  <a:srgbClr val="FFC000"/>
                </a:solidFill>
                <a:latin typeface="NewsGothic"/>
              </a:rPr>
              <a:t>The </a:t>
            </a:r>
            <a:r>
              <a:rPr lang="en-US" sz="1800" b="1" i="0" u="none" strike="noStrike" baseline="0" dirty="0">
                <a:solidFill>
                  <a:srgbClr val="FFC000"/>
                </a:solidFill>
                <a:latin typeface="NewsGothic-Bold"/>
              </a:rPr>
              <a:t>sustentacular cells </a:t>
            </a:r>
            <a:r>
              <a:rPr lang="en-US" sz="1800" b="0" i="0" u="none" strike="noStrike" baseline="0" dirty="0">
                <a:solidFill>
                  <a:srgbClr val="FFC000"/>
                </a:solidFill>
                <a:latin typeface="NewsGothic"/>
              </a:rPr>
              <a:t>of the taste bud are supportive,</a:t>
            </a:r>
          </a:p>
          <a:p>
            <a:pPr algn="l"/>
            <a:r>
              <a:rPr lang="en-US" sz="1800" b="0" i="0" u="none" strike="noStrike" baseline="0" dirty="0">
                <a:solidFill>
                  <a:srgbClr val="FFC000"/>
                </a:solidFill>
                <a:latin typeface="NewsGothic"/>
              </a:rPr>
              <a:t>while the </a:t>
            </a:r>
            <a:r>
              <a:rPr lang="en-US" sz="1800" b="1" i="0" u="none" strike="noStrike" baseline="0" dirty="0">
                <a:solidFill>
                  <a:srgbClr val="FFC000"/>
                </a:solidFill>
                <a:latin typeface="NewsGothic-Bold"/>
              </a:rPr>
              <a:t>basal cells </a:t>
            </a:r>
            <a:r>
              <a:rPr lang="en-US" sz="1800" b="0" i="0" u="none" strike="noStrike" baseline="0" dirty="0">
                <a:solidFill>
                  <a:srgbClr val="FFC000"/>
                </a:solidFill>
                <a:latin typeface="NewsGothic"/>
              </a:rPr>
              <a:t>are thought to be precursor cells.</a:t>
            </a:r>
            <a:endParaRPr lang="en-US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77469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F2606445-EBE0-4B08-ACE5-36E5789AF742}"/>
              </a:ext>
            </a:extLst>
          </p:cNvPr>
          <p:cNvSpPr txBox="1"/>
          <p:nvPr/>
        </p:nvSpPr>
        <p:spPr>
          <a:xfrm>
            <a:off x="641481" y="1480725"/>
            <a:ext cx="6097554" cy="37548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4000" b="0" i="0" u="none" strike="noStrike" baseline="0" dirty="0">
                <a:solidFill>
                  <a:srgbClr val="0005F8"/>
                </a:solidFill>
                <a:highlight>
                  <a:srgbClr val="FFFF00"/>
                </a:highlight>
                <a:latin typeface="CompactaPlain"/>
              </a:rPr>
              <a:t>Salivary Glands</a:t>
            </a:r>
          </a:p>
          <a:p>
            <a:pPr algn="l"/>
            <a:r>
              <a:rPr lang="en-US" sz="1800" b="0" i="0" u="none" strike="noStrike" baseline="0" dirty="0">
                <a:solidFill>
                  <a:srgbClr val="FFC000"/>
                </a:solidFill>
                <a:latin typeface="NewsGothic"/>
              </a:rPr>
              <a:t>The secretory adenomeres of salivary glands are classified</a:t>
            </a:r>
          </a:p>
          <a:p>
            <a:pPr algn="l"/>
            <a:r>
              <a:rPr lang="en-US" sz="1800" b="0" i="0" u="none" strike="noStrike" baseline="0" dirty="0">
                <a:solidFill>
                  <a:srgbClr val="FFC000"/>
                </a:solidFill>
                <a:latin typeface="NewsGothic"/>
              </a:rPr>
              <a:t>as serous, mucous or mixed, based on the epithelial cell</a:t>
            </a:r>
          </a:p>
          <a:p>
            <a:pPr algn="l"/>
            <a:r>
              <a:rPr lang="fr-FR" sz="1800" b="0" i="0" u="none" strike="noStrike" baseline="0" dirty="0">
                <a:solidFill>
                  <a:srgbClr val="FFC000"/>
                </a:solidFill>
                <a:latin typeface="NewsGothic"/>
              </a:rPr>
              <a:t>types. </a:t>
            </a:r>
            <a:r>
              <a:rPr lang="fr-FR" sz="1800" b="1" i="0" u="none" strike="noStrike" baseline="0" dirty="0" err="1">
                <a:solidFill>
                  <a:srgbClr val="FFC000"/>
                </a:solidFill>
                <a:latin typeface="NewsGothic-Bold"/>
              </a:rPr>
              <a:t>Serous</a:t>
            </a:r>
            <a:r>
              <a:rPr lang="fr-FR" sz="1800" b="1" i="0" u="none" strike="noStrike" baseline="0" dirty="0">
                <a:solidFill>
                  <a:srgbClr val="FFC000"/>
                </a:solidFill>
                <a:latin typeface="NewsGothic-Bold"/>
              </a:rPr>
              <a:t> </a:t>
            </a:r>
            <a:r>
              <a:rPr lang="fr-FR" sz="1800" b="0" i="0" u="none" strike="noStrike" baseline="0" dirty="0" err="1">
                <a:solidFill>
                  <a:srgbClr val="FFC000"/>
                </a:solidFill>
                <a:latin typeface="NewsGothic"/>
              </a:rPr>
              <a:t>cells</a:t>
            </a:r>
            <a:r>
              <a:rPr lang="fr-FR" sz="1800" b="0" i="0" u="none" strike="noStrike" baseline="0" dirty="0">
                <a:solidFill>
                  <a:srgbClr val="FFC000"/>
                </a:solidFill>
                <a:latin typeface="NewsGothic"/>
              </a:rPr>
              <a:t> </a:t>
            </a:r>
            <a:r>
              <a:rPr lang="fr-FR" sz="1800" b="0" i="0" u="none" strike="noStrike" baseline="0" dirty="0" err="1">
                <a:solidFill>
                  <a:srgbClr val="FFC000"/>
                </a:solidFill>
                <a:latin typeface="NewsGothic"/>
              </a:rPr>
              <a:t>contain</a:t>
            </a:r>
            <a:r>
              <a:rPr lang="fr-FR" sz="1800" b="0" i="0" u="none" strike="noStrike" baseline="0" dirty="0">
                <a:solidFill>
                  <a:srgbClr val="FFC000"/>
                </a:solidFill>
                <a:latin typeface="NewsGothic"/>
              </a:rPr>
              <a:t> apical, </a:t>
            </a:r>
            <a:r>
              <a:rPr lang="fr-FR" sz="1800" b="0" i="0" u="none" strike="noStrike" baseline="0" dirty="0" err="1">
                <a:solidFill>
                  <a:srgbClr val="FFC000"/>
                </a:solidFill>
                <a:latin typeface="NewsGothic"/>
              </a:rPr>
              <a:t>acidophilic</a:t>
            </a:r>
            <a:r>
              <a:rPr lang="fr-FR" sz="1800" b="0" i="0" u="none" strike="noStrike" baseline="0" dirty="0">
                <a:solidFill>
                  <a:srgbClr val="FFC000"/>
                </a:solidFill>
                <a:latin typeface="NewsGothic"/>
              </a:rPr>
              <a:t> </a:t>
            </a:r>
            <a:r>
              <a:rPr lang="fr-FR" sz="1800" b="1" i="0" u="none" strike="noStrike" baseline="0" dirty="0" err="1">
                <a:solidFill>
                  <a:srgbClr val="FFC000"/>
                </a:solidFill>
                <a:latin typeface="NewsGothic-Bold"/>
              </a:rPr>
              <a:t>zymogen</a:t>
            </a:r>
            <a:endParaRPr lang="fr-FR" sz="1800" b="1" i="0" u="none" strike="noStrike" baseline="0" dirty="0">
              <a:solidFill>
                <a:srgbClr val="FFC000"/>
              </a:solidFill>
              <a:latin typeface="NewsGothic-Bold"/>
            </a:endParaRPr>
          </a:p>
          <a:p>
            <a:pPr algn="l"/>
            <a:r>
              <a:rPr lang="en-US" sz="1800" b="1" i="0" u="none" strike="noStrike" baseline="0" dirty="0">
                <a:solidFill>
                  <a:srgbClr val="FFC000"/>
                </a:solidFill>
                <a:latin typeface="NewsGothic-Bold"/>
              </a:rPr>
              <a:t>granules </a:t>
            </a:r>
            <a:r>
              <a:rPr lang="en-US" sz="1800" b="0" i="0" u="none" strike="noStrike" baseline="0" dirty="0">
                <a:solidFill>
                  <a:srgbClr val="FFC000"/>
                </a:solidFill>
                <a:latin typeface="NewsGothic"/>
              </a:rPr>
              <a:t>which are the stored protein and polysaccharide precursors</a:t>
            </a:r>
          </a:p>
          <a:p>
            <a:pPr algn="l"/>
            <a:r>
              <a:rPr lang="en-US" sz="1800" b="0" i="0" u="none" strike="noStrike" baseline="0" dirty="0">
                <a:solidFill>
                  <a:srgbClr val="FFC000"/>
                </a:solidFill>
                <a:latin typeface="NewsGothic"/>
              </a:rPr>
              <a:t>of saliva. </a:t>
            </a:r>
            <a:r>
              <a:rPr lang="en-US" sz="1800" b="1" i="0" u="none" strike="noStrike" baseline="0" dirty="0">
                <a:solidFill>
                  <a:srgbClr val="FFC000"/>
                </a:solidFill>
                <a:latin typeface="NewsGothic-Bold"/>
              </a:rPr>
              <a:t>Mucous </a:t>
            </a:r>
            <a:r>
              <a:rPr lang="en-US" sz="1800" b="0" i="0" u="none" strike="noStrike" baseline="0" dirty="0">
                <a:solidFill>
                  <a:srgbClr val="FFC000"/>
                </a:solidFill>
                <a:latin typeface="NewsGothic"/>
              </a:rPr>
              <a:t>cells have light-staining cytoplasm</a:t>
            </a:r>
          </a:p>
          <a:p>
            <a:pPr algn="l"/>
            <a:r>
              <a:rPr lang="en-US" sz="1800" b="0" i="0" u="none" strike="noStrike" baseline="0" dirty="0">
                <a:solidFill>
                  <a:srgbClr val="FFC000"/>
                </a:solidFill>
                <a:latin typeface="NewsGothic"/>
              </a:rPr>
              <a:t>and a basal nucleus. </a:t>
            </a:r>
            <a:r>
              <a:rPr lang="en-US" sz="1800" b="1" i="0" u="none" strike="noStrike" baseline="0" dirty="0">
                <a:solidFill>
                  <a:srgbClr val="FFC000"/>
                </a:solidFill>
                <a:latin typeface="NewsGothic-Bold"/>
              </a:rPr>
              <a:t>Mixed </a:t>
            </a:r>
            <a:r>
              <a:rPr lang="en-US" sz="1800" b="0" i="0" u="none" strike="noStrike" baseline="0" dirty="0">
                <a:solidFill>
                  <a:srgbClr val="FFC000"/>
                </a:solidFill>
                <a:latin typeface="NewsGothic"/>
              </a:rPr>
              <a:t>adenomeres can have either</a:t>
            </a:r>
          </a:p>
          <a:p>
            <a:pPr algn="l"/>
            <a:r>
              <a:rPr lang="en-US" sz="1800" b="0" i="0" u="none" strike="noStrike" baseline="0" dirty="0">
                <a:solidFill>
                  <a:srgbClr val="FFC000"/>
                </a:solidFill>
                <a:latin typeface="NewsGothic"/>
              </a:rPr>
              <a:t>intermixed regions of serous and mucous cells or mucous</a:t>
            </a:r>
          </a:p>
          <a:p>
            <a:pPr algn="l"/>
            <a:r>
              <a:rPr lang="en-US" sz="1800" b="0" i="0" u="none" strike="noStrike" baseline="0" dirty="0">
                <a:solidFill>
                  <a:srgbClr val="FFC000"/>
                </a:solidFill>
                <a:latin typeface="NewsGothic"/>
              </a:rPr>
              <a:t>cells with surrounding </a:t>
            </a:r>
            <a:r>
              <a:rPr lang="en-US" sz="1800" b="1" i="0" u="none" strike="noStrike" baseline="0" dirty="0">
                <a:solidFill>
                  <a:srgbClr val="FFC000"/>
                </a:solidFill>
                <a:latin typeface="NewsGothic-Bold"/>
              </a:rPr>
              <a:t>serous demilunes. Myoepithelial</a:t>
            </a:r>
          </a:p>
          <a:p>
            <a:pPr algn="l"/>
            <a:r>
              <a:rPr lang="en-US" sz="1800" b="1" i="0" u="none" strike="noStrike" baseline="0" dirty="0">
                <a:solidFill>
                  <a:srgbClr val="FFC000"/>
                </a:solidFill>
                <a:latin typeface="NewsGothic-Bold"/>
              </a:rPr>
              <a:t>cells </a:t>
            </a:r>
            <a:r>
              <a:rPr lang="en-US" sz="1800" b="0" i="0" u="none" strike="noStrike" baseline="0" dirty="0">
                <a:solidFill>
                  <a:srgbClr val="FFC000"/>
                </a:solidFill>
                <a:latin typeface="NewsGothic"/>
              </a:rPr>
              <a:t>surround the secretory units and can contract to assist</a:t>
            </a:r>
          </a:p>
          <a:p>
            <a:pPr algn="l"/>
            <a:r>
              <a:rPr lang="en-US" sz="1800" b="0" i="0" u="none" strike="noStrike" baseline="0" dirty="0">
                <a:solidFill>
                  <a:srgbClr val="FFC000"/>
                </a:solidFill>
                <a:latin typeface="NewsGothic"/>
              </a:rPr>
              <a:t>discharge of the saliva into the duct system.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36E8F36-3BE5-4DC2-983A-9218A21CC7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33569" y="1032015"/>
            <a:ext cx="3010022" cy="53166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18961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A6A9EDE1-1EA0-4A3D-83D1-13B54CE71C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053" y="2824843"/>
            <a:ext cx="10212093" cy="267556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E88C4C8-218D-4291-BA86-B3EABC06C2B8}"/>
              </a:ext>
            </a:extLst>
          </p:cNvPr>
          <p:cNvSpPr txBox="1"/>
          <p:nvPr/>
        </p:nvSpPr>
        <p:spPr>
          <a:xfrm>
            <a:off x="502104" y="656255"/>
            <a:ext cx="609872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0" i="0" u="none" strike="noStrike" baseline="0" dirty="0">
                <a:solidFill>
                  <a:srgbClr val="0066FF"/>
                </a:solidFill>
                <a:highlight>
                  <a:srgbClr val="FFFF00"/>
                </a:highlight>
                <a:latin typeface="ThiemeArgo2011-Medium"/>
              </a:rPr>
              <a:t>Salivary Glands</a:t>
            </a:r>
            <a:endParaRPr lang="en-US" sz="4000" dirty="0">
              <a:highlight>
                <a:srgbClr val="FF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131855558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54EF67-8920-45C1-BDD2-2152072D1C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2C7C9E-8642-4FA3-A60E-591B8ADE056C}"/>
              </a:ext>
            </a:extLst>
          </p:cNvPr>
          <p:cNvSpPr>
            <a:spLocks noGrp="1"/>
          </p:cNvSpPr>
          <p:nvPr>
            <p:ph type="body" sz="half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hart Placeholder 3">
            <a:extLst>
              <a:ext uri="{FF2B5EF4-FFF2-40B4-BE49-F238E27FC236}">
                <a16:creationId xmlns:a16="http://schemas.microsoft.com/office/drawing/2014/main" id="{89D41B8F-FDEE-4640-8384-1CD5C1259CFB}"/>
              </a:ext>
            </a:extLst>
          </p:cNvPr>
          <p:cNvSpPr>
            <a:spLocks noGrp="1"/>
          </p:cNvSpPr>
          <p:nvPr>
            <p:ph type="chart" sz="half" idx="2"/>
          </p:nvPr>
        </p:nvSpPr>
        <p:spPr/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4B46EFB-4CFA-4A73-A002-02668C6E8B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7756" y="27215"/>
            <a:ext cx="6153972" cy="6612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096785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8199" y="480427"/>
            <a:ext cx="9404723" cy="1400530"/>
          </a:xfrm>
        </p:spPr>
        <p:txBody>
          <a:bodyPr/>
          <a:lstStyle/>
          <a:p>
            <a:r>
              <a:rPr lang="en-US" sz="4000" b="1" i="1" dirty="0">
                <a:solidFill>
                  <a:srgbClr val="FFFF00"/>
                </a:solidFill>
                <a:latin typeface="Frutiger-Italic"/>
              </a:rPr>
              <a:t>Parotid salivary gland</a:t>
            </a:r>
            <a:endParaRPr lang="en-US" sz="4000" b="1" dirty="0">
              <a:solidFill>
                <a:srgbClr val="FFFF00"/>
              </a:solidFill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2304" y="1687537"/>
            <a:ext cx="9302568" cy="4806904"/>
          </a:xfrm>
        </p:spPr>
      </p:pic>
    </p:spTree>
    <p:extLst>
      <p:ext uri="{BB962C8B-B14F-4D97-AF65-F5344CB8AC3E}">
        <p14:creationId xmlns:p14="http://schemas.microsoft.com/office/powerpoint/2010/main" val="41172624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535" y="1395655"/>
            <a:ext cx="9502247" cy="5129836"/>
          </a:xfrm>
        </p:spPr>
      </p:pic>
      <p:sp>
        <p:nvSpPr>
          <p:cNvPr id="5" name="Rectangle 4"/>
          <p:cNvSpPr/>
          <p:nvPr/>
        </p:nvSpPr>
        <p:spPr>
          <a:xfrm>
            <a:off x="546381" y="410290"/>
            <a:ext cx="483016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0" i="1" u="none" strike="noStrike" baseline="0" dirty="0">
                <a:solidFill>
                  <a:srgbClr val="FFFF00"/>
                </a:solidFill>
                <a:latin typeface="Frutiger-Italic"/>
              </a:rPr>
              <a:t>Mandibular salivary gland</a:t>
            </a:r>
            <a:endParaRPr lang="en-US" sz="60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268392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1420" y="546439"/>
            <a:ext cx="9404723" cy="1400530"/>
          </a:xfrm>
        </p:spPr>
        <p:txBody>
          <a:bodyPr/>
          <a:lstStyle/>
          <a:p>
            <a:r>
              <a:rPr lang="en-US" sz="2800" b="1" i="1" dirty="0">
                <a:solidFill>
                  <a:srgbClr val="FFFF00"/>
                </a:solidFill>
                <a:latin typeface="Frutiger-Italic"/>
              </a:rPr>
              <a:t>Sublingual salivary glands</a:t>
            </a:r>
            <a:endParaRPr lang="en-US" sz="2800" b="1" dirty="0">
              <a:solidFill>
                <a:srgbClr val="FFFF00"/>
              </a:solidFill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2693" y="1378933"/>
            <a:ext cx="8573450" cy="5123779"/>
          </a:xfrm>
        </p:spPr>
      </p:pic>
    </p:spTree>
    <p:extLst>
      <p:ext uri="{BB962C8B-B14F-4D97-AF65-F5344CB8AC3E}">
        <p14:creationId xmlns:p14="http://schemas.microsoft.com/office/powerpoint/2010/main" val="138037718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27A569AE-9509-496D-834A-216A83166A2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8792" y="803143"/>
            <a:ext cx="5391294" cy="5251714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33DED7A-3EE1-4C1D-99D7-0AE1AD75132B}"/>
              </a:ext>
            </a:extLst>
          </p:cNvPr>
          <p:cNvSpPr txBox="1"/>
          <p:nvPr/>
        </p:nvSpPr>
        <p:spPr>
          <a:xfrm>
            <a:off x="285583" y="2546964"/>
            <a:ext cx="6541060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1800" b="0" i="0" u="none" strike="noStrike" baseline="0" dirty="0">
                <a:solidFill>
                  <a:srgbClr val="FFC000"/>
                </a:solidFill>
                <a:latin typeface="NewsGothic"/>
              </a:rPr>
              <a:t>The intralobular portion of the salivary gland duct system</a:t>
            </a:r>
          </a:p>
          <a:p>
            <a:pPr algn="l"/>
            <a:r>
              <a:rPr lang="en-US" sz="1800" b="0" i="0" u="none" strike="noStrike" baseline="0" dirty="0">
                <a:solidFill>
                  <a:srgbClr val="FFC000"/>
                </a:solidFill>
                <a:latin typeface="NewsGothic"/>
              </a:rPr>
              <a:t>begins with a short </a:t>
            </a:r>
            <a:r>
              <a:rPr lang="en-US" sz="1800" b="1" i="0" u="none" strike="noStrike" baseline="0" dirty="0">
                <a:solidFill>
                  <a:srgbClr val="FFC000"/>
                </a:solidFill>
                <a:latin typeface="NewsGothic-Bold"/>
              </a:rPr>
              <a:t>intercalated duct, </a:t>
            </a:r>
            <a:r>
              <a:rPr lang="en-US" sz="1800" b="0" i="0" u="none" strike="noStrike" baseline="0" dirty="0">
                <a:solidFill>
                  <a:srgbClr val="FFC000"/>
                </a:solidFill>
                <a:latin typeface="NewsGothic"/>
              </a:rPr>
              <a:t>lined by simple</a:t>
            </a:r>
          </a:p>
          <a:p>
            <a:pPr algn="l"/>
            <a:r>
              <a:rPr lang="en-US" sz="1800" b="0" i="0" u="none" strike="noStrike" baseline="0" dirty="0">
                <a:solidFill>
                  <a:srgbClr val="FFC000"/>
                </a:solidFill>
                <a:latin typeface="NewsGothic"/>
              </a:rPr>
              <a:t>cuboidal epithelium. The epithelium continues as simple</a:t>
            </a:r>
          </a:p>
          <a:p>
            <a:pPr algn="l"/>
            <a:r>
              <a:rPr lang="en-US" sz="1800" b="0" i="0" u="none" strike="noStrike" baseline="0" dirty="0">
                <a:solidFill>
                  <a:srgbClr val="FFC000"/>
                </a:solidFill>
                <a:latin typeface="NewsGothic"/>
              </a:rPr>
              <a:t>columnar epithelium with extensive basal plasma membrane</a:t>
            </a:r>
          </a:p>
          <a:p>
            <a:pPr algn="l"/>
            <a:r>
              <a:rPr lang="en-US" sz="1800" b="0" i="0" u="none" strike="noStrike" baseline="0" dirty="0">
                <a:solidFill>
                  <a:srgbClr val="FFC000"/>
                </a:solidFill>
                <a:latin typeface="NewsGothic"/>
              </a:rPr>
              <a:t>infoldings in the </a:t>
            </a:r>
            <a:r>
              <a:rPr lang="en-US" sz="1800" b="1" i="0" u="none" strike="noStrike" baseline="0" dirty="0">
                <a:solidFill>
                  <a:srgbClr val="FFC000"/>
                </a:solidFill>
                <a:latin typeface="NewsGothic-Bold"/>
              </a:rPr>
              <a:t>striated duct. </a:t>
            </a:r>
            <a:r>
              <a:rPr lang="en-US" sz="1800" b="0" i="0" u="none" strike="noStrike" baseline="0" dirty="0">
                <a:solidFill>
                  <a:srgbClr val="FFC000"/>
                </a:solidFill>
                <a:latin typeface="NewsGothic"/>
              </a:rPr>
              <a:t>Striated ducts are unique to</a:t>
            </a:r>
          </a:p>
          <a:p>
            <a:pPr algn="l"/>
            <a:r>
              <a:rPr lang="en-US" sz="1800" b="0" i="0" u="none" strike="noStrike" baseline="0" dirty="0">
                <a:solidFill>
                  <a:srgbClr val="FFC000"/>
                </a:solidFill>
                <a:latin typeface="NewsGothic"/>
              </a:rPr>
              <a:t>the salivary gland duct system.</a:t>
            </a:r>
          </a:p>
          <a:p>
            <a:pPr algn="l"/>
            <a:r>
              <a:rPr lang="en-US" sz="1800" b="0" i="0" u="none" strike="noStrike" baseline="0" dirty="0">
                <a:solidFill>
                  <a:srgbClr val="FFC000"/>
                </a:solidFill>
                <a:latin typeface="NewsGothic"/>
              </a:rPr>
              <a:t>The striated ducts empty into </a:t>
            </a:r>
            <a:r>
              <a:rPr lang="en-US" sz="1800" b="1" i="0" u="none" strike="noStrike" baseline="0" dirty="0">
                <a:solidFill>
                  <a:srgbClr val="FFC000"/>
                </a:solidFill>
                <a:latin typeface="NewsGothic-Bold"/>
              </a:rPr>
              <a:t>interlobular ducts </a:t>
            </a:r>
            <a:r>
              <a:rPr lang="en-US" sz="1800" b="0" i="0" u="none" strike="noStrike" baseline="0" dirty="0">
                <a:solidFill>
                  <a:srgbClr val="FFC000"/>
                </a:solidFill>
                <a:latin typeface="NewsGothic"/>
              </a:rPr>
              <a:t>followed</a:t>
            </a:r>
          </a:p>
          <a:p>
            <a:pPr algn="l"/>
            <a:r>
              <a:rPr lang="en-US" sz="1800" b="0" i="0" u="none" strike="noStrike" baseline="0" dirty="0">
                <a:solidFill>
                  <a:srgbClr val="FFC000"/>
                </a:solidFill>
                <a:latin typeface="NewsGothic"/>
              </a:rPr>
              <a:t>by </a:t>
            </a:r>
            <a:r>
              <a:rPr lang="en-US" sz="1800" b="1" i="0" u="none" strike="noStrike" baseline="0" dirty="0">
                <a:solidFill>
                  <a:srgbClr val="FFC000"/>
                </a:solidFill>
                <a:latin typeface="NewsGothic-Bold"/>
              </a:rPr>
              <a:t>lobular ducts. </a:t>
            </a:r>
            <a:r>
              <a:rPr lang="en-US" sz="1800" b="0" i="0" u="none" strike="noStrike" baseline="0" dirty="0">
                <a:solidFill>
                  <a:srgbClr val="FFC000"/>
                </a:solidFill>
                <a:latin typeface="NewsGothic"/>
              </a:rPr>
              <a:t>Epithelium height increases from simple to</a:t>
            </a:r>
          </a:p>
          <a:p>
            <a:pPr algn="l"/>
            <a:r>
              <a:rPr lang="en-US" sz="1800" b="0" i="0" u="none" strike="noStrike" baseline="0" dirty="0">
                <a:solidFill>
                  <a:srgbClr val="FFC000"/>
                </a:solidFill>
                <a:latin typeface="NewsGothic"/>
              </a:rPr>
              <a:t>stratified columnar in the larger ducts.</a:t>
            </a:r>
            <a:endParaRPr lang="en-US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506923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7085EE-E877-4EEA-9BF0-BD56DF1206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1B5529E4-DD94-49F3-B0F6-17887A56023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9269" y="10691"/>
            <a:ext cx="8778987" cy="6847310"/>
          </a:xfrm>
        </p:spPr>
      </p:pic>
    </p:spTree>
    <p:extLst>
      <p:ext uri="{BB962C8B-B14F-4D97-AF65-F5344CB8AC3E}">
        <p14:creationId xmlns:p14="http://schemas.microsoft.com/office/powerpoint/2010/main" val="720674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96212" y="301337"/>
            <a:ext cx="10940063" cy="713509"/>
          </a:xfrm>
        </p:spPr>
        <p:txBody>
          <a:bodyPr/>
          <a:lstStyle/>
          <a:p>
            <a:r>
              <a:rPr lang="en-US" sz="4000" b="1" dirty="0">
                <a:solidFill>
                  <a:srgbClr val="FFFF00"/>
                </a:solidFill>
              </a:rPr>
              <a:t>Histology of the digestive system 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585" y="1530928"/>
            <a:ext cx="10009540" cy="4980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938246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457200"/>
            <a:ext cx="4191000" cy="6061364"/>
          </a:xfrm>
        </p:spPr>
        <p:txBody>
          <a:bodyPr>
            <a:normAutofit/>
          </a:bodyPr>
          <a:lstStyle/>
          <a:p>
            <a:pPr marL="533400" indent="-533400">
              <a:lnSpc>
                <a:spcPct val="90000"/>
              </a:lnSpc>
              <a:buNone/>
            </a:pPr>
            <a:r>
              <a:rPr lang="en-US" altLang="en-US" sz="2400" b="1" dirty="0">
                <a:solidFill>
                  <a:srgbClr val="FFFF99"/>
                </a:solidFill>
              </a:rPr>
              <a:t>Basic Histological Layers:</a:t>
            </a:r>
          </a:p>
          <a:p>
            <a:pPr marL="533400" indent="-533400">
              <a:lnSpc>
                <a:spcPct val="90000"/>
              </a:lnSpc>
              <a:buFontTx/>
              <a:buAutoNum type="arabicPeriod"/>
            </a:pPr>
            <a:r>
              <a:rPr lang="en-US" altLang="en-US" sz="2400" b="1" dirty="0">
                <a:solidFill>
                  <a:srgbClr val="FFFF99"/>
                </a:solidFill>
              </a:rPr>
              <a:t>Mucosa:</a:t>
            </a:r>
          </a:p>
          <a:p>
            <a:pPr marL="533400" indent="-533400">
              <a:lnSpc>
                <a:spcPct val="90000"/>
              </a:lnSpc>
              <a:buNone/>
            </a:pPr>
            <a:r>
              <a:rPr lang="en-US" altLang="en-US" sz="2400" b="1" dirty="0">
                <a:solidFill>
                  <a:srgbClr val="FFFF99"/>
                </a:solidFill>
              </a:rPr>
              <a:t>	a.  Epithelium</a:t>
            </a:r>
          </a:p>
          <a:p>
            <a:pPr marL="533400" indent="-533400">
              <a:lnSpc>
                <a:spcPct val="90000"/>
              </a:lnSpc>
              <a:buNone/>
            </a:pPr>
            <a:r>
              <a:rPr lang="en-US" altLang="en-US" sz="2400" b="1" dirty="0">
                <a:solidFill>
                  <a:srgbClr val="FFFF99"/>
                </a:solidFill>
              </a:rPr>
              <a:t>	b.  Lamina </a:t>
            </a:r>
            <a:r>
              <a:rPr lang="en-US" altLang="en-US" sz="2400" b="1" dirty="0" err="1">
                <a:solidFill>
                  <a:srgbClr val="FFFF99"/>
                </a:solidFill>
              </a:rPr>
              <a:t>Propria</a:t>
            </a:r>
            <a:endParaRPr lang="en-US" altLang="en-US" sz="2400" b="1" dirty="0">
              <a:solidFill>
                <a:srgbClr val="FFFF99"/>
              </a:solidFill>
            </a:endParaRPr>
          </a:p>
          <a:p>
            <a:pPr marL="533400" indent="-533400">
              <a:lnSpc>
                <a:spcPct val="90000"/>
              </a:lnSpc>
              <a:buNone/>
            </a:pPr>
            <a:r>
              <a:rPr lang="en-US" altLang="en-US" sz="2400" b="1" dirty="0">
                <a:solidFill>
                  <a:srgbClr val="FFFF99"/>
                </a:solidFill>
              </a:rPr>
              <a:t>	c.  </a:t>
            </a:r>
            <a:r>
              <a:rPr lang="en-US" altLang="en-US" sz="2400" b="1" dirty="0" err="1">
                <a:solidFill>
                  <a:srgbClr val="FFFF99"/>
                </a:solidFill>
              </a:rPr>
              <a:t>Muscularis</a:t>
            </a:r>
            <a:r>
              <a:rPr lang="en-US" altLang="en-US" sz="2400" b="1" dirty="0">
                <a:solidFill>
                  <a:srgbClr val="FFFF99"/>
                </a:solidFill>
              </a:rPr>
              <a:t> Mucosae</a:t>
            </a:r>
          </a:p>
          <a:p>
            <a:pPr marL="533400" indent="-533400">
              <a:lnSpc>
                <a:spcPct val="90000"/>
              </a:lnSpc>
              <a:buFontTx/>
              <a:buAutoNum type="arabicPeriod" startAt="2"/>
            </a:pPr>
            <a:r>
              <a:rPr lang="en-US" altLang="en-US" sz="2400" b="1" dirty="0">
                <a:solidFill>
                  <a:srgbClr val="FFFF99"/>
                </a:solidFill>
              </a:rPr>
              <a:t>Submucosa:</a:t>
            </a:r>
          </a:p>
          <a:p>
            <a:pPr marL="533400" indent="-533400">
              <a:lnSpc>
                <a:spcPct val="90000"/>
              </a:lnSpc>
              <a:buNone/>
            </a:pPr>
            <a:r>
              <a:rPr lang="en-US" altLang="en-US" sz="2400" b="1" dirty="0">
                <a:solidFill>
                  <a:srgbClr val="FFFF99"/>
                </a:solidFill>
              </a:rPr>
              <a:t>	Submucosal plexus</a:t>
            </a:r>
          </a:p>
          <a:p>
            <a:pPr marL="533400" indent="-533400">
              <a:lnSpc>
                <a:spcPct val="90000"/>
              </a:lnSpc>
              <a:buNone/>
            </a:pPr>
            <a:r>
              <a:rPr lang="en-US" altLang="en-US" sz="2400" b="1" dirty="0">
                <a:solidFill>
                  <a:srgbClr val="FFFF99"/>
                </a:solidFill>
              </a:rPr>
              <a:t>		“Plexus of Meissner”</a:t>
            </a:r>
          </a:p>
          <a:p>
            <a:pPr marL="533400" indent="-533400">
              <a:lnSpc>
                <a:spcPct val="90000"/>
              </a:lnSpc>
              <a:buFontTx/>
              <a:buAutoNum type="arabicPeriod" startAt="3"/>
            </a:pPr>
            <a:r>
              <a:rPr lang="en-US" altLang="en-US" sz="2400" b="1" dirty="0" err="1">
                <a:solidFill>
                  <a:srgbClr val="FFFF99"/>
                </a:solidFill>
              </a:rPr>
              <a:t>Muscularis</a:t>
            </a:r>
            <a:r>
              <a:rPr lang="en-US" altLang="en-US" sz="2400" b="1" dirty="0">
                <a:solidFill>
                  <a:srgbClr val="FFFF99"/>
                </a:solidFill>
              </a:rPr>
              <a:t>:</a:t>
            </a:r>
          </a:p>
          <a:p>
            <a:pPr marL="533400" indent="-533400">
              <a:lnSpc>
                <a:spcPct val="90000"/>
              </a:lnSpc>
              <a:buNone/>
            </a:pPr>
            <a:r>
              <a:rPr lang="en-US" altLang="en-US" sz="2400" b="1" dirty="0">
                <a:solidFill>
                  <a:srgbClr val="FFFF99"/>
                </a:solidFill>
              </a:rPr>
              <a:t>	Myenteric plexus</a:t>
            </a:r>
          </a:p>
          <a:p>
            <a:pPr marL="533400" indent="-533400">
              <a:lnSpc>
                <a:spcPct val="90000"/>
              </a:lnSpc>
              <a:buNone/>
            </a:pPr>
            <a:r>
              <a:rPr lang="en-US" altLang="en-US" sz="2400" b="1" dirty="0">
                <a:solidFill>
                  <a:srgbClr val="FFFF99"/>
                </a:solidFill>
              </a:rPr>
              <a:t>		“Plexus of </a:t>
            </a:r>
            <a:r>
              <a:rPr lang="en-US" altLang="en-US" sz="2400" b="1" dirty="0" err="1">
                <a:solidFill>
                  <a:srgbClr val="FFFF99"/>
                </a:solidFill>
              </a:rPr>
              <a:t>Auerbach</a:t>
            </a:r>
            <a:endParaRPr lang="en-US" altLang="en-US" sz="2400" b="1" dirty="0">
              <a:solidFill>
                <a:srgbClr val="FFFF99"/>
              </a:solidFill>
            </a:endParaRPr>
          </a:p>
          <a:p>
            <a:pPr marL="533400" indent="-533400">
              <a:lnSpc>
                <a:spcPct val="90000"/>
              </a:lnSpc>
              <a:buFontTx/>
              <a:buAutoNum type="arabicPeriod" startAt="4"/>
            </a:pPr>
            <a:r>
              <a:rPr lang="en-US" altLang="en-US" sz="2400" b="1" dirty="0">
                <a:solidFill>
                  <a:srgbClr val="FFFF99"/>
                </a:solidFill>
              </a:rPr>
              <a:t>Serosa </a:t>
            </a:r>
          </a:p>
          <a:p>
            <a:pPr marL="533400" indent="-533400">
              <a:lnSpc>
                <a:spcPct val="90000"/>
              </a:lnSpc>
              <a:buNone/>
            </a:pPr>
            <a:endParaRPr lang="en-US" altLang="en-US" sz="2400" b="1" dirty="0">
              <a:solidFill>
                <a:srgbClr val="FFFF99"/>
              </a:solidFill>
              <a:latin typeface="Arial" panose="020B0604020202020204" pitchFamily="34" charset="0"/>
            </a:endParaRPr>
          </a:p>
        </p:txBody>
      </p:sp>
      <p:pic>
        <p:nvPicPr>
          <p:cNvPr id="5124" name="Picture 6" descr="177670"/>
          <p:cNvPicPr>
            <a:picLocks noGrp="1" noChangeAspect="1" noChangeArrowheads="1"/>
          </p:cNvPicPr>
          <p:nvPr>
            <p:ph type="chart"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638800" y="1270037"/>
            <a:ext cx="5611091" cy="5248527"/>
          </a:xfrm>
          <a:noFill/>
        </p:spPr>
      </p:pic>
    </p:spTree>
    <p:extLst>
      <p:ext uri="{BB962C8B-B14F-4D97-AF65-F5344CB8AC3E}">
        <p14:creationId xmlns:p14="http://schemas.microsoft.com/office/powerpoint/2010/main" val="405339356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hart Placeholder 3">
            <a:extLst>
              <a:ext uri="{FF2B5EF4-FFF2-40B4-BE49-F238E27FC236}">
                <a16:creationId xmlns:a16="http://schemas.microsoft.com/office/drawing/2014/main" id="{F0544213-00CA-44AE-A2FA-998184AA6D2F}"/>
              </a:ext>
            </a:extLst>
          </p:cNvPr>
          <p:cNvSpPr>
            <a:spLocks noGrp="1"/>
          </p:cNvSpPr>
          <p:nvPr>
            <p:ph type="chart" sz="half" idx="2"/>
          </p:nvPr>
        </p:nvSpPr>
        <p:spPr/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DB2BE24-4590-4A82-A3BB-D02B709220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3592" y="403883"/>
            <a:ext cx="8467465" cy="6050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378721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CC0D8C-206E-484F-8B3B-EBEBB02FCB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6A5C80A-5440-40B1-AEF0-7822B08CF791}"/>
              </a:ext>
            </a:extLst>
          </p:cNvPr>
          <p:cNvSpPr>
            <a:spLocks noGrp="1"/>
          </p:cNvSpPr>
          <p:nvPr>
            <p:ph type="body" sz="half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hart Placeholder 3">
            <a:extLst>
              <a:ext uri="{FF2B5EF4-FFF2-40B4-BE49-F238E27FC236}">
                <a16:creationId xmlns:a16="http://schemas.microsoft.com/office/drawing/2014/main" id="{D96FAAE9-2BE9-42DA-85FC-C061FAB09924}"/>
              </a:ext>
            </a:extLst>
          </p:cNvPr>
          <p:cNvSpPr>
            <a:spLocks noGrp="1"/>
          </p:cNvSpPr>
          <p:nvPr>
            <p:ph type="chart" sz="half" idx="2"/>
          </p:nvPr>
        </p:nvSpPr>
        <p:spPr/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1FD04E7-B83E-4BFA-B353-33435C8637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5057" y="326621"/>
            <a:ext cx="8158685" cy="62047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455562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7544BBB3-4F5F-4E44-A572-ABC6771A0E5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089" y="1792278"/>
            <a:ext cx="10785821" cy="3907482"/>
          </a:xfrm>
        </p:spPr>
      </p:pic>
    </p:spTree>
    <p:extLst>
      <p:ext uri="{BB962C8B-B14F-4D97-AF65-F5344CB8AC3E}">
        <p14:creationId xmlns:p14="http://schemas.microsoft.com/office/powerpoint/2010/main" val="43975147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0" y="228600"/>
            <a:ext cx="9144000" cy="685800"/>
          </a:xfrm>
        </p:spPr>
        <p:txBody>
          <a:bodyPr/>
          <a:lstStyle/>
          <a:p>
            <a:pPr eaLnBrk="1" hangingPunct="1"/>
            <a:r>
              <a:rPr lang="en-US" altLang="en-US" sz="4000" b="1">
                <a:solidFill>
                  <a:srgbClr val="FFFF99"/>
                </a:solidFill>
              </a:rPr>
              <a:t>Histology of the Mucosa</a:t>
            </a:r>
          </a:p>
        </p:txBody>
      </p:sp>
      <p:graphicFrame>
        <p:nvGraphicFramePr>
          <p:cNvPr id="3163" name="Group 91"/>
          <p:cNvGraphicFramePr>
            <a:graphicFrameLocks noGrp="1"/>
          </p:cNvGraphicFramePr>
          <p:nvPr>
            <p:ph type="tbl" idx="1"/>
            <p:extLst>
              <p:ext uri="{D42A27DB-BD31-4B8C-83A1-F6EECF244321}">
                <p14:modId xmlns:p14="http://schemas.microsoft.com/office/powerpoint/2010/main" val="629892094"/>
              </p:ext>
            </p:extLst>
          </p:nvPr>
        </p:nvGraphicFramePr>
        <p:xfrm>
          <a:off x="2133600" y="1579419"/>
          <a:ext cx="7176655" cy="4627416"/>
        </p:xfrm>
        <a:graphic>
          <a:graphicData uri="http://schemas.openxmlformats.org/drawingml/2006/table">
            <a:tbl>
              <a:tblPr/>
              <a:tblGrid>
                <a:gridCol w="230678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86987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0357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+mn-lt"/>
                        </a:rPr>
                        <a:t>Organ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+mn-lt"/>
                        </a:rPr>
                        <a:t>Epithelium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3651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+mn-lt"/>
                        </a:rPr>
                        <a:t>Mouth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+mn-lt"/>
                        </a:rPr>
                        <a:t>Nonkeratinized Stratified Squamous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0357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+mn-lt"/>
                        </a:rPr>
                        <a:t>Pharynx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+mn-lt"/>
                        </a:rPr>
                        <a:t>Nonkeratinized</a:t>
                      </a: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+mn-lt"/>
                        </a:rPr>
                        <a:t> Stratified </a:t>
                      </a:r>
                      <a:r>
                        <a:rPr kumimoji="0" lang="en-US" sz="2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+mn-lt"/>
                        </a:rPr>
                        <a:t>Squamous</a:t>
                      </a:r>
                      <a:endParaRPr kumimoji="0" 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+mn-lt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3651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+mn-lt"/>
                        </a:rPr>
                        <a:t>Esophagus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+mn-lt"/>
                        </a:rPr>
                        <a:t>Nonkeratinized Stratified Squamous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0357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+mn-lt"/>
                        </a:rPr>
                        <a:t>Stomach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+mn-lt"/>
                        </a:rPr>
                        <a:t>Simple Columnar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0357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+mn-lt"/>
                        </a:rPr>
                        <a:t>Small Intestine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+mn-lt"/>
                        </a:rPr>
                        <a:t>Simple Columnar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0357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+mn-lt"/>
                        </a:rPr>
                        <a:t>Large Intestine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+mn-lt"/>
                        </a:rPr>
                        <a:t>Simple Columnar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3651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+mn-lt"/>
                        </a:rPr>
                        <a:t>Anus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+mn-lt"/>
                        </a:rPr>
                        <a:t>Nonkeratinized</a:t>
                      </a: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+mn-lt"/>
                        </a:rPr>
                        <a:t> Stratified </a:t>
                      </a:r>
                      <a:r>
                        <a:rPr kumimoji="0" lang="en-US" sz="2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+mn-lt"/>
                        </a:rPr>
                        <a:t>Squamous</a:t>
                      </a:r>
                      <a:endParaRPr kumimoji="0" 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+mn-lt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9597916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955964" y="519546"/>
            <a:ext cx="9144000" cy="685800"/>
          </a:xfrm>
        </p:spPr>
        <p:txBody>
          <a:bodyPr/>
          <a:lstStyle/>
          <a:p>
            <a:pPr eaLnBrk="1" hangingPunct="1"/>
            <a:r>
              <a:rPr lang="en-US" altLang="en-US" sz="4000" b="1" dirty="0">
                <a:solidFill>
                  <a:srgbClr val="FFFF99"/>
                </a:solidFill>
              </a:rPr>
              <a:t>Histology of the </a:t>
            </a:r>
            <a:r>
              <a:rPr lang="en-US" altLang="en-US" sz="4000" b="1" dirty="0" err="1">
                <a:solidFill>
                  <a:srgbClr val="FFFF99"/>
                </a:solidFill>
              </a:rPr>
              <a:t>Muscularis</a:t>
            </a:r>
            <a:endParaRPr lang="en-US" altLang="en-US" sz="4000" b="1" dirty="0">
              <a:solidFill>
                <a:srgbClr val="FFFF99"/>
              </a:solidFill>
            </a:endParaRPr>
          </a:p>
        </p:txBody>
      </p:sp>
      <p:graphicFrame>
        <p:nvGraphicFramePr>
          <p:cNvPr id="6183" name="Group 39"/>
          <p:cNvGraphicFramePr>
            <a:graphicFrameLocks noGrp="1"/>
          </p:cNvGraphicFramePr>
          <p:nvPr>
            <p:ph type="tbl" idx="1"/>
            <p:extLst>
              <p:ext uri="{D42A27DB-BD31-4B8C-83A1-F6EECF244321}">
                <p14:modId xmlns:p14="http://schemas.microsoft.com/office/powerpoint/2010/main" val="2810312268"/>
              </p:ext>
            </p:extLst>
          </p:nvPr>
        </p:nvGraphicFramePr>
        <p:xfrm>
          <a:off x="1717964" y="2327564"/>
          <a:ext cx="8063345" cy="3449782"/>
        </p:xfrm>
        <a:graphic>
          <a:graphicData uri="http://schemas.openxmlformats.org/drawingml/2006/table">
            <a:tbl>
              <a:tblPr/>
              <a:tblGrid>
                <a:gridCol w="259178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47155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5704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+mn-lt"/>
                        </a:rPr>
                        <a:t>Organ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+mn-lt"/>
                        </a:rPr>
                        <a:t>Smooth muscle layers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7393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+mn-lt"/>
                        </a:rPr>
                        <a:t>Esophagus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+mn-lt"/>
                        </a:rPr>
                        <a:t>2, circular and longitudinal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8780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+mn-lt"/>
                        </a:rPr>
                        <a:t>Stomach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+mn-lt"/>
                        </a:rPr>
                        <a:t>3, oblique, circular, and longitudinal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7393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+mn-lt"/>
                        </a:rPr>
                        <a:t>Small Intestine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+mn-lt"/>
                        </a:rPr>
                        <a:t>2, circular and longitudinal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5704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+mn-lt"/>
                        </a:rPr>
                        <a:t>Large Intestine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+mn-lt"/>
                        </a:rPr>
                        <a:t>2, circular and longitudinal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4679889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0" y="228600"/>
            <a:ext cx="9144000" cy="685800"/>
          </a:xfrm>
        </p:spPr>
        <p:txBody>
          <a:bodyPr/>
          <a:lstStyle/>
          <a:p>
            <a:pPr eaLnBrk="1" hangingPunct="1"/>
            <a:r>
              <a:rPr lang="en-US" altLang="en-US" sz="4000" b="1">
                <a:solidFill>
                  <a:srgbClr val="FFFF99"/>
                </a:solidFill>
              </a:rPr>
              <a:t>Histology of the Serosa</a:t>
            </a:r>
          </a:p>
        </p:txBody>
      </p:sp>
      <p:graphicFrame>
        <p:nvGraphicFramePr>
          <p:cNvPr id="7218" name="Group 50"/>
          <p:cNvGraphicFramePr>
            <a:graphicFrameLocks noGrp="1"/>
          </p:cNvGraphicFramePr>
          <p:nvPr>
            <p:ph type="tbl" idx="1"/>
            <p:extLst>
              <p:ext uri="{D42A27DB-BD31-4B8C-83A1-F6EECF244321}">
                <p14:modId xmlns:p14="http://schemas.microsoft.com/office/powerpoint/2010/main" val="2091599607"/>
              </p:ext>
            </p:extLst>
          </p:nvPr>
        </p:nvGraphicFramePr>
        <p:xfrm>
          <a:off x="1911927" y="1641763"/>
          <a:ext cx="7176655" cy="4088429"/>
        </p:xfrm>
        <a:graphic>
          <a:graphicData uri="http://schemas.openxmlformats.org/drawingml/2006/table">
            <a:tbl>
              <a:tblPr/>
              <a:tblGrid>
                <a:gridCol w="230678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86987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6614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+mn-lt"/>
                        </a:rPr>
                        <a:t>Organ</a:t>
                      </a:r>
                    </a:p>
                  </a:txBody>
                  <a:tcPr marT="45717" marB="4571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+mn-lt"/>
                        </a:rPr>
                        <a:t>Serosa</a:t>
                      </a:r>
                      <a:endParaRPr kumimoji="0" 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+mn-lt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9139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+mn-lt"/>
                        </a:rPr>
                        <a:t>Esophagus</a:t>
                      </a:r>
                    </a:p>
                  </a:txBody>
                  <a:tcPr marT="45717" marB="4571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+mn-lt"/>
                        </a:rPr>
                        <a:t>Adventitia due to the fact that the esophagus is not in a cavity</a:t>
                      </a: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72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+mn-lt"/>
                        </a:rPr>
                        <a:t>Stomach</a:t>
                      </a:r>
                    </a:p>
                  </a:txBody>
                  <a:tcPr marT="45717" marB="4571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+mn-lt"/>
                        </a:rPr>
                        <a:t>Visceral Peritoneum </a:t>
                      </a: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9301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+mn-lt"/>
                        </a:rPr>
                        <a:t>Small Intestine</a:t>
                      </a:r>
                    </a:p>
                  </a:txBody>
                  <a:tcPr marT="45717" marB="4571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+mn-lt"/>
                        </a:rPr>
                        <a:t>Visceral Peritoneum </a:t>
                      </a: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6614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+mn-lt"/>
                        </a:rPr>
                        <a:t>Large Intestine</a:t>
                      </a:r>
                    </a:p>
                  </a:txBody>
                  <a:tcPr marT="45717" marB="4571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+mn-lt"/>
                        </a:rPr>
                        <a:t>Visceral Peritoneum </a:t>
                      </a: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6614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+mn-lt"/>
                        </a:rPr>
                        <a:t>Anus</a:t>
                      </a:r>
                    </a:p>
                  </a:txBody>
                  <a:tcPr marT="45717" marB="4571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+mn-lt"/>
                        </a:rPr>
                        <a:t>Adventitia</a:t>
                      </a: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3379177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1" y="120209"/>
            <a:ext cx="9404723" cy="1400530"/>
          </a:xfrm>
        </p:spPr>
        <p:txBody>
          <a:bodyPr/>
          <a:lstStyle/>
          <a:p>
            <a:r>
              <a:rPr lang="en-US" sz="3200" b="1" i="1" dirty="0"/>
              <a:t>Esophagus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4443" y="505054"/>
            <a:ext cx="8537557" cy="6352946"/>
          </a:xfrm>
        </p:spPr>
      </p:pic>
      <p:sp>
        <p:nvSpPr>
          <p:cNvPr id="3" name="Rectangle 2"/>
          <p:cNvSpPr/>
          <p:nvPr/>
        </p:nvSpPr>
        <p:spPr>
          <a:xfrm>
            <a:off x="152401" y="1617721"/>
            <a:ext cx="3713018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en-US" b="1" dirty="0">
                <a:solidFill>
                  <a:srgbClr val="FFFF99"/>
                </a:solidFill>
              </a:rPr>
              <a:t>Mucosa:</a:t>
            </a:r>
            <a:r>
              <a:rPr lang="en-US" altLang="en-US" dirty="0">
                <a:solidFill>
                  <a:srgbClr val="FFFF99"/>
                </a:solidFill>
              </a:rPr>
              <a:t> Stratified squamous  non - keratinized epithelium</a:t>
            </a:r>
          </a:p>
          <a:p>
            <a:endParaRPr lang="en-US" altLang="en-US" dirty="0">
              <a:solidFill>
                <a:srgbClr val="FFFF99"/>
              </a:solidFill>
            </a:endParaRPr>
          </a:p>
          <a:p>
            <a:r>
              <a:rPr lang="en-US" altLang="en-US" b="1" dirty="0">
                <a:solidFill>
                  <a:srgbClr val="FFFF99"/>
                </a:solidFill>
              </a:rPr>
              <a:t>Submucosa</a:t>
            </a:r>
            <a:r>
              <a:rPr lang="en-US" altLang="en-US" dirty="0">
                <a:solidFill>
                  <a:srgbClr val="FFFF99"/>
                </a:solidFill>
              </a:rPr>
              <a:t>: contains Meissner’s plexus and </a:t>
            </a:r>
            <a:r>
              <a:rPr lang="en-US" altLang="en-US" dirty="0" err="1">
                <a:solidFill>
                  <a:srgbClr val="FFFF99"/>
                </a:solidFill>
              </a:rPr>
              <a:t>oesophageal</a:t>
            </a:r>
            <a:r>
              <a:rPr lang="en-US" altLang="en-US" dirty="0">
                <a:solidFill>
                  <a:srgbClr val="FFFF99"/>
                </a:solidFill>
              </a:rPr>
              <a:t> glands</a:t>
            </a:r>
          </a:p>
          <a:p>
            <a:endParaRPr lang="en-US" altLang="en-US" dirty="0">
              <a:solidFill>
                <a:srgbClr val="FFFF99"/>
              </a:solidFill>
            </a:endParaRPr>
          </a:p>
          <a:p>
            <a:r>
              <a:rPr lang="en-US" altLang="en-US" b="1" dirty="0" err="1">
                <a:solidFill>
                  <a:srgbClr val="FFFF99"/>
                </a:solidFill>
              </a:rPr>
              <a:t>Muscularis</a:t>
            </a:r>
            <a:r>
              <a:rPr lang="en-US" altLang="en-US" b="1" dirty="0">
                <a:solidFill>
                  <a:srgbClr val="FFFF99"/>
                </a:solidFill>
              </a:rPr>
              <a:t> externa:</a:t>
            </a:r>
          </a:p>
          <a:p>
            <a:endParaRPr lang="en-US" altLang="en-US" b="1" dirty="0">
              <a:solidFill>
                <a:srgbClr val="FFFF99"/>
              </a:solidFill>
            </a:endParaRPr>
          </a:p>
          <a:p>
            <a:r>
              <a:rPr lang="en-US" altLang="en-US" dirty="0">
                <a:solidFill>
                  <a:srgbClr val="FFFF99"/>
                </a:solidFill>
              </a:rPr>
              <a:t>Upper : skeletal </a:t>
            </a:r>
            <a:r>
              <a:rPr lang="en-US" altLang="en-US" dirty="0" err="1">
                <a:solidFill>
                  <a:srgbClr val="FFFF99"/>
                </a:solidFill>
              </a:rPr>
              <a:t>fibres</a:t>
            </a:r>
            <a:endParaRPr lang="en-US" altLang="en-US" dirty="0">
              <a:solidFill>
                <a:srgbClr val="FFFF99"/>
              </a:solidFill>
            </a:endParaRPr>
          </a:p>
          <a:p>
            <a:r>
              <a:rPr lang="en-US" altLang="en-US" dirty="0">
                <a:solidFill>
                  <a:srgbClr val="FFFF99"/>
                </a:solidFill>
              </a:rPr>
              <a:t>Lower :  smooth </a:t>
            </a:r>
            <a:r>
              <a:rPr lang="en-US" altLang="en-US" dirty="0" err="1">
                <a:solidFill>
                  <a:srgbClr val="FFFF99"/>
                </a:solidFill>
              </a:rPr>
              <a:t>fibres</a:t>
            </a:r>
            <a:r>
              <a:rPr lang="en-US" altLang="en-US" dirty="0">
                <a:solidFill>
                  <a:srgbClr val="FFFF99"/>
                </a:solidFill>
              </a:rPr>
              <a:t>    </a:t>
            </a:r>
          </a:p>
          <a:p>
            <a:endParaRPr lang="en-US" altLang="en-US" dirty="0">
              <a:solidFill>
                <a:srgbClr val="FFFF99"/>
              </a:solidFill>
            </a:endParaRPr>
          </a:p>
          <a:p>
            <a:r>
              <a:rPr lang="en-US" altLang="en-US" b="1" dirty="0">
                <a:solidFill>
                  <a:srgbClr val="FFFF99"/>
                </a:solidFill>
              </a:rPr>
              <a:t>Adventitia: </a:t>
            </a:r>
            <a:r>
              <a:rPr lang="en-US" altLang="en-US" dirty="0">
                <a:solidFill>
                  <a:srgbClr val="FFFF99"/>
                </a:solidFill>
              </a:rPr>
              <a:t>loose areolar connective tissue</a:t>
            </a:r>
          </a:p>
        </p:txBody>
      </p:sp>
      <p:pic>
        <p:nvPicPr>
          <p:cNvPr id="7" name="Content Placeholder 4">
            <a:extLst>
              <a:ext uri="{FF2B5EF4-FFF2-40B4-BE49-F238E27FC236}">
                <a16:creationId xmlns:a16="http://schemas.microsoft.com/office/drawing/2014/main" id="{17342C59-19CA-43B2-A235-8EE8C2A57DC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935943">
            <a:off x="9925939" y="155006"/>
            <a:ext cx="2163515" cy="211913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65731718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107" y="453423"/>
            <a:ext cx="9610257" cy="6198077"/>
          </a:xfrm>
        </p:spPr>
      </p:pic>
    </p:spTree>
    <p:extLst>
      <p:ext uri="{BB962C8B-B14F-4D97-AF65-F5344CB8AC3E}">
        <p14:creationId xmlns:p14="http://schemas.microsoft.com/office/powerpoint/2010/main" val="271712768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780" y="1246614"/>
            <a:ext cx="8914071" cy="5001785"/>
          </a:xfrm>
        </p:spPr>
      </p:pic>
    </p:spTree>
    <p:extLst>
      <p:ext uri="{BB962C8B-B14F-4D97-AF65-F5344CB8AC3E}">
        <p14:creationId xmlns:p14="http://schemas.microsoft.com/office/powerpoint/2010/main" val="1632270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6F9B326E-4509-4533-9A38-7D5CEACED5E9}"/>
              </a:ext>
            </a:extLst>
          </p:cNvPr>
          <p:cNvSpPr txBox="1"/>
          <p:nvPr/>
        </p:nvSpPr>
        <p:spPr>
          <a:xfrm>
            <a:off x="132760" y="127470"/>
            <a:ext cx="6097554" cy="26468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4000" b="0" i="0" u="none" strike="noStrike" baseline="0" dirty="0">
                <a:solidFill>
                  <a:srgbClr val="0070C0"/>
                </a:solidFill>
                <a:highlight>
                  <a:srgbClr val="FFFF00"/>
                </a:highlight>
                <a:latin typeface="CompactaPlain"/>
              </a:rPr>
              <a:t>Lips and Cheeks</a:t>
            </a:r>
          </a:p>
          <a:p>
            <a:pPr algn="l"/>
            <a:r>
              <a:rPr lang="en-US" sz="1800" b="0" i="0" u="none" strike="noStrike" baseline="0" dirty="0">
                <a:solidFill>
                  <a:srgbClr val="FFC000"/>
                </a:solidFill>
                <a:latin typeface="NewsGothic"/>
              </a:rPr>
              <a:t>The lips and cheeks are folds of tissue with skin on the</a:t>
            </a:r>
          </a:p>
          <a:p>
            <a:pPr algn="l"/>
            <a:r>
              <a:rPr lang="en-US" sz="1800" b="0" i="0" u="none" strike="noStrike" baseline="0" dirty="0">
                <a:solidFill>
                  <a:srgbClr val="FFC000"/>
                </a:solidFill>
                <a:latin typeface="NewsGothic"/>
              </a:rPr>
              <a:t>external surface and mucous membrane adjacent to the oral</a:t>
            </a:r>
          </a:p>
          <a:p>
            <a:pPr algn="l"/>
            <a:r>
              <a:rPr lang="en-US" sz="1800" b="0" i="0" u="none" strike="noStrike" baseline="0" dirty="0">
                <a:solidFill>
                  <a:srgbClr val="FFC000"/>
                </a:solidFill>
                <a:latin typeface="NewsGothic"/>
              </a:rPr>
              <a:t>cavity. The mucous membrane is stratified squamous epithelium</a:t>
            </a:r>
          </a:p>
          <a:p>
            <a:pPr algn="l"/>
            <a:r>
              <a:rPr lang="en-US" sz="1800" b="0" i="0" u="none" strike="noStrike" baseline="0" dirty="0">
                <a:solidFill>
                  <a:srgbClr val="FFC000"/>
                </a:solidFill>
                <a:latin typeface="NewsGothic"/>
              </a:rPr>
              <a:t>which is keratinized in the ruminant and horse.</a:t>
            </a:r>
          </a:p>
          <a:p>
            <a:pPr algn="l"/>
            <a:r>
              <a:rPr lang="en-US" sz="1800" b="0" i="0" u="none" strike="noStrike" baseline="0" dirty="0">
                <a:solidFill>
                  <a:srgbClr val="FFC000"/>
                </a:solidFill>
                <a:latin typeface="NewsGothic"/>
              </a:rPr>
              <a:t>Underlying connective tissue contains serous or mixed</a:t>
            </a:r>
          </a:p>
          <a:p>
            <a:pPr algn="l"/>
            <a:r>
              <a:rPr lang="en-US" sz="1800" b="0" i="0" u="none" strike="noStrike" baseline="0" dirty="0">
                <a:solidFill>
                  <a:srgbClr val="FFC000"/>
                </a:solidFill>
                <a:latin typeface="NewsGothic"/>
              </a:rPr>
              <a:t>glands and skeletal muscle.</a:t>
            </a:r>
            <a:endParaRPr lang="en-US" dirty="0">
              <a:solidFill>
                <a:srgbClr val="FFC000"/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97391F6-4508-407D-8A90-7A1F58FADB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07448" y="2542309"/>
            <a:ext cx="7665526" cy="4188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561434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740" y="942054"/>
            <a:ext cx="9887464" cy="5514163"/>
          </a:xfrm>
        </p:spPr>
      </p:pic>
    </p:spTree>
    <p:extLst>
      <p:ext uri="{BB962C8B-B14F-4D97-AF65-F5344CB8AC3E}">
        <p14:creationId xmlns:p14="http://schemas.microsoft.com/office/powerpoint/2010/main" val="396714729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2E0C82-7B31-41AF-97FB-2376D207D1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579802-FC72-4348-B517-115F0696C6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4">
            <a:extLst>
              <a:ext uri="{FF2B5EF4-FFF2-40B4-BE49-F238E27FC236}">
                <a16:creationId xmlns:a16="http://schemas.microsoft.com/office/drawing/2014/main" id="{EC923475-298A-46BD-94F9-32B724C65EE1}"/>
              </a:ext>
            </a:extLst>
          </p:cNvPr>
          <p:cNvPicPr>
            <a:picLocks noGrp="1"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999" y="829584"/>
            <a:ext cx="10707689" cy="57738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590084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7703" y="1108362"/>
            <a:ext cx="8347805" cy="5290071"/>
          </a:xfrm>
        </p:spPr>
      </p:pic>
      <p:sp>
        <p:nvSpPr>
          <p:cNvPr id="2" name="Rectangle 1"/>
          <p:cNvSpPr/>
          <p:nvPr/>
        </p:nvSpPr>
        <p:spPr>
          <a:xfrm>
            <a:off x="207085" y="196333"/>
            <a:ext cx="354749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i="1" dirty="0">
                <a:solidFill>
                  <a:schemeClr val="tx2"/>
                </a:solidFill>
              </a:rPr>
              <a:t>Esophagus in Birds</a:t>
            </a:r>
            <a:endParaRPr lang="en-US" sz="24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007783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2656" y="154457"/>
            <a:ext cx="5850399" cy="6384460"/>
          </a:xfrm>
        </p:spPr>
      </p:pic>
      <p:sp>
        <p:nvSpPr>
          <p:cNvPr id="2" name="Rectangle 1"/>
          <p:cNvSpPr/>
          <p:nvPr/>
        </p:nvSpPr>
        <p:spPr>
          <a:xfrm>
            <a:off x="622723" y="391455"/>
            <a:ext cx="117051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i="1" dirty="0">
                <a:solidFill>
                  <a:schemeClr val="tx2"/>
                </a:solidFill>
              </a:rPr>
              <a:t>Crop</a:t>
            </a:r>
            <a:endParaRPr lang="en-US" sz="32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186322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6888" y="452718"/>
            <a:ext cx="9063946" cy="5891566"/>
          </a:xfrm>
        </p:spPr>
      </p:pic>
    </p:spTree>
    <p:extLst>
      <p:ext uri="{BB962C8B-B14F-4D97-AF65-F5344CB8AC3E}">
        <p14:creationId xmlns:p14="http://schemas.microsoft.com/office/powerpoint/2010/main" val="59112994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B92DF4B8-D6AC-4D78-A0B1-E359F6A75F6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7211" y="0"/>
            <a:ext cx="8312869" cy="7056120"/>
          </a:xfr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D2FD8D1C-879E-498C-BB25-978C7A6839A0}"/>
              </a:ext>
            </a:extLst>
          </p:cNvPr>
          <p:cNvSpPr txBox="1">
            <a:spLocks/>
          </p:cNvSpPr>
          <p:nvPr/>
        </p:nvSpPr>
        <p:spPr>
          <a:xfrm>
            <a:off x="259080" y="65238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3600" b="1" i="1"/>
              <a:t>Stomach</a:t>
            </a:r>
            <a:endParaRPr lang="en-US" sz="3600" b="1" i="1" dirty="0"/>
          </a:p>
        </p:txBody>
      </p:sp>
    </p:spTree>
    <p:extLst>
      <p:ext uri="{BB962C8B-B14F-4D97-AF65-F5344CB8AC3E}">
        <p14:creationId xmlns:p14="http://schemas.microsoft.com/office/powerpoint/2010/main" val="37731896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7200" y="1256800"/>
            <a:ext cx="7541230" cy="5296399"/>
          </a:xfrm>
        </p:spPr>
      </p:pic>
      <p:sp>
        <p:nvSpPr>
          <p:cNvPr id="3" name="Rectangle 2"/>
          <p:cNvSpPr/>
          <p:nvPr/>
        </p:nvSpPr>
        <p:spPr>
          <a:xfrm>
            <a:off x="1" y="1157389"/>
            <a:ext cx="4017818" cy="48136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lang="en-US" altLang="en-US" sz="2600" b="1" kern="0" dirty="0" err="1">
                <a:solidFill>
                  <a:srgbClr val="FFFF99"/>
                </a:solidFill>
                <a:latin typeface="Times New Roman"/>
              </a:rPr>
              <a:t>Mucosa</a:t>
            </a:r>
            <a:r>
              <a:rPr lang="en-US" altLang="en-US" sz="2600" kern="0" dirty="0" err="1">
                <a:solidFill>
                  <a:srgbClr val="FFFF99"/>
                </a:solidFill>
                <a:latin typeface="Times New Roman"/>
              </a:rPr>
              <a:t>:simple</a:t>
            </a:r>
            <a:r>
              <a:rPr lang="en-US" altLang="en-US" sz="2600" kern="0" dirty="0">
                <a:solidFill>
                  <a:srgbClr val="FFFF99"/>
                </a:solidFill>
                <a:latin typeface="Times New Roman"/>
              </a:rPr>
              <a:t> columnar epithelium  and presence of gastric pits.</a:t>
            </a:r>
          </a:p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lang="en-US" altLang="en-US" sz="2600" kern="0" dirty="0">
                <a:solidFill>
                  <a:srgbClr val="FFFF99"/>
                </a:solidFill>
                <a:latin typeface="Times New Roman"/>
              </a:rPr>
              <a:t>Stomach is divided into three histological regions on the basis of nature of glands: </a:t>
            </a:r>
          </a:p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en-US" altLang="en-US" sz="2600" kern="0" dirty="0">
                <a:solidFill>
                  <a:srgbClr val="FFFF99"/>
                </a:solidFill>
                <a:latin typeface="Times New Roman"/>
              </a:rPr>
              <a:t>Cardiac region       </a:t>
            </a:r>
          </a:p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en-US" altLang="en-US" sz="2600" kern="0" dirty="0" err="1">
                <a:solidFill>
                  <a:srgbClr val="FFFF99"/>
                </a:solidFill>
                <a:latin typeface="Times New Roman"/>
              </a:rPr>
              <a:t>Fundic</a:t>
            </a:r>
            <a:r>
              <a:rPr lang="en-US" altLang="en-US" sz="2600" kern="0" dirty="0">
                <a:solidFill>
                  <a:srgbClr val="FFFF99"/>
                </a:solidFill>
                <a:latin typeface="Times New Roman"/>
              </a:rPr>
              <a:t> region (fundus &amp; body)</a:t>
            </a:r>
          </a:p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en-US" altLang="en-US" sz="2600" kern="0" dirty="0">
                <a:solidFill>
                  <a:srgbClr val="FFFF99"/>
                </a:solidFill>
                <a:latin typeface="Times New Roman"/>
              </a:rPr>
              <a:t>Pyloric region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248D6241-F08F-43C2-98A4-5625979F57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691701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0947" y="452718"/>
            <a:ext cx="7106071" cy="6350541"/>
          </a:xfrm>
        </p:spPr>
      </p:pic>
    </p:spTree>
    <p:extLst>
      <p:ext uri="{BB962C8B-B14F-4D97-AF65-F5344CB8AC3E}">
        <p14:creationId xmlns:p14="http://schemas.microsoft.com/office/powerpoint/2010/main" val="386576445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7018" y="452718"/>
            <a:ext cx="8189800" cy="6177222"/>
          </a:xfrm>
        </p:spPr>
      </p:pic>
    </p:spTree>
    <p:extLst>
      <p:ext uri="{BB962C8B-B14F-4D97-AF65-F5344CB8AC3E}">
        <p14:creationId xmlns:p14="http://schemas.microsoft.com/office/powerpoint/2010/main" val="410169111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36406" y="1228573"/>
            <a:ext cx="3233162" cy="5629427"/>
          </a:xfrm>
        </p:spPr>
        <p:txBody>
          <a:bodyPr/>
          <a:lstStyle/>
          <a:p>
            <a:pPr marL="342900" lvl="0" indent="-342900" defTabSz="914400" fontAlgn="base">
              <a:spcBef>
                <a:spcPct val="20000"/>
              </a:spcBef>
              <a:spcAft>
                <a:spcPct val="0"/>
              </a:spcAft>
            </a:pPr>
            <a:r>
              <a:rPr lang="en-US" altLang="en-US" sz="2000" b="1" kern="0" dirty="0">
                <a:solidFill>
                  <a:srgbClr val="FFFF99"/>
                </a:solidFill>
                <a:latin typeface="Times New Roman"/>
                <a:ea typeface="+mn-ea"/>
                <a:cs typeface="+mn-cs"/>
              </a:rPr>
              <a:t>     Mucosa</a:t>
            </a:r>
            <a:r>
              <a:rPr lang="en-US" altLang="en-US" sz="2000" kern="0" dirty="0">
                <a:solidFill>
                  <a:srgbClr val="FFFF99"/>
                </a:solidFill>
                <a:latin typeface="Times New Roman"/>
                <a:ea typeface="+mn-ea"/>
                <a:cs typeface="+mn-cs"/>
              </a:rPr>
              <a:t>: pyloric glands in lamina </a:t>
            </a:r>
            <a:r>
              <a:rPr lang="en-US" altLang="en-US" sz="2000" kern="0" dirty="0" err="1">
                <a:solidFill>
                  <a:srgbClr val="FFFF99"/>
                </a:solidFill>
                <a:latin typeface="Times New Roman"/>
                <a:ea typeface="+mn-ea"/>
                <a:cs typeface="+mn-cs"/>
              </a:rPr>
              <a:t>propria</a:t>
            </a:r>
            <a:r>
              <a:rPr lang="en-US" altLang="en-US" sz="2000" kern="0" dirty="0">
                <a:solidFill>
                  <a:srgbClr val="FFFF99"/>
                </a:solidFill>
                <a:latin typeface="Times New Roman"/>
                <a:ea typeface="+mn-ea"/>
                <a:cs typeface="+mn-cs"/>
              </a:rPr>
              <a:t> &amp; </a:t>
            </a:r>
            <a:r>
              <a:rPr lang="en-US" altLang="en-US" sz="2000" b="1" kern="0" dirty="0">
                <a:solidFill>
                  <a:srgbClr val="FFFF99"/>
                </a:solidFill>
                <a:latin typeface="Times New Roman"/>
                <a:ea typeface="+mn-ea"/>
                <a:cs typeface="+mn-cs"/>
              </a:rPr>
              <a:t>deeper gastric pits extending half the thickness of mucosa. </a:t>
            </a:r>
            <a:br>
              <a:rPr lang="en-US" altLang="en-US" sz="2000" b="1" kern="0" dirty="0">
                <a:solidFill>
                  <a:srgbClr val="FFFF99"/>
                </a:solidFill>
                <a:latin typeface="Times New Roman"/>
                <a:ea typeface="+mn-ea"/>
                <a:cs typeface="+mn-cs"/>
              </a:rPr>
            </a:br>
            <a:br>
              <a:rPr lang="en-US" altLang="en-US" sz="2000" b="1" kern="0" dirty="0">
                <a:solidFill>
                  <a:srgbClr val="FFFF99"/>
                </a:solidFill>
                <a:latin typeface="Times New Roman"/>
                <a:ea typeface="+mn-ea"/>
                <a:cs typeface="+mn-cs"/>
              </a:rPr>
            </a:br>
            <a:r>
              <a:rPr lang="en-US" altLang="en-US" sz="2000" b="1" kern="0" dirty="0" err="1">
                <a:solidFill>
                  <a:srgbClr val="FFFF99"/>
                </a:solidFill>
                <a:latin typeface="Times New Roman"/>
                <a:ea typeface="+mn-ea"/>
                <a:cs typeface="+mn-cs"/>
              </a:rPr>
              <a:t>Muscularis</a:t>
            </a:r>
            <a:r>
              <a:rPr lang="en-US" altLang="en-US" sz="2000" b="1" kern="0" dirty="0">
                <a:solidFill>
                  <a:srgbClr val="FFFF99"/>
                </a:solidFill>
                <a:latin typeface="Times New Roman"/>
                <a:ea typeface="+mn-ea"/>
                <a:cs typeface="+mn-cs"/>
              </a:rPr>
              <a:t> Externa</a:t>
            </a:r>
            <a:r>
              <a:rPr lang="en-US" altLang="en-US" sz="2000" kern="0" dirty="0">
                <a:solidFill>
                  <a:srgbClr val="FFFF99"/>
                </a:solidFill>
                <a:latin typeface="Times New Roman"/>
                <a:ea typeface="+mn-ea"/>
                <a:cs typeface="+mn-cs"/>
              </a:rPr>
              <a:t>: inner circular </a:t>
            </a:r>
            <a:r>
              <a:rPr lang="en-US" altLang="en-US" sz="2000" b="1" kern="0" dirty="0">
                <a:solidFill>
                  <a:srgbClr val="FFFF99"/>
                </a:solidFill>
                <a:latin typeface="Times New Roman"/>
                <a:ea typeface="+mn-ea"/>
                <a:cs typeface="+mn-cs"/>
              </a:rPr>
              <a:t>(thickened to form pyloric sphincter)</a:t>
            </a:r>
            <a:r>
              <a:rPr lang="en-US" altLang="en-US" sz="2000" kern="0" dirty="0">
                <a:solidFill>
                  <a:srgbClr val="FFFF99"/>
                </a:solidFill>
                <a:latin typeface="Times New Roman"/>
                <a:ea typeface="+mn-ea"/>
                <a:cs typeface="+mn-cs"/>
              </a:rPr>
              <a:t> and outer longitudinal layer.</a:t>
            </a:r>
            <a:br>
              <a:rPr lang="en-US" altLang="en-US" sz="2000" kern="0" dirty="0">
                <a:solidFill>
                  <a:srgbClr val="FFFF99"/>
                </a:solidFill>
                <a:latin typeface="Times New Roman"/>
                <a:ea typeface="+mn-ea"/>
                <a:cs typeface="+mn-cs"/>
              </a:rPr>
            </a:br>
            <a:br>
              <a:rPr lang="en-US" altLang="en-US" sz="2000" kern="0" dirty="0">
                <a:solidFill>
                  <a:srgbClr val="FFFF99"/>
                </a:solidFill>
                <a:latin typeface="Times New Roman"/>
                <a:ea typeface="+mn-ea"/>
                <a:cs typeface="+mn-cs"/>
              </a:rPr>
            </a:br>
            <a:r>
              <a:rPr lang="en-US" altLang="en-US" sz="2000" b="1" kern="0" dirty="0">
                <a:solidFill>
                  <a:srgbClr val="FFFF99"/>
                </a:solidFill>
                <a:latin typeface="Times New Roman"/>
                <a:ea typeface="+mn-ea"/>
                <a:cs typeface="+mn-cs"/>
              </a:rPr>
              <a:t>Submucosa &amp; Serosa</a:t>
            </a:r>
            <a:r>
              <a:rPr lang="en-US" altLang="en-US" sz="2000" kern="0" dirty="0">
                <a:solidFill>
                  <a:srgbClr val="FFFF99"/>
                </a:solidFill>
                <a:latin typeface="Times New Roman"/>
                <a:ea typeface="+mn-ea"/>
                <a:cs typeface="+mn-cs"/>
              </a:rPr>
              <a:t>: same as in </a:t>
            </a:r>
            <a:r>
              <a:rPr lang="en-US" altLang="en-US" sz="2000" kern="0" dirty="0" err="1">
                <a:solidFill>
                  <a:srgbClr val="FFFF99"/>
                </a:solidFill>
                <a:latin typeface="Times New Roman"/>
                <a:ea typeface="+mn-ea"/>
                <a:cs typeface="+mn-cs"/>
              </a:rPr>
              <a:t>fundic</a:t>
            </a:r>
            <a:r>
              <a:rPr lang="en-US" altLang="en-US" sz="2000" kern="0" dirty="0">
                <a:solidFill>
                  <a:srgbClr val="FFFF99"/>
                </a:solidFill>
                <a:latin typeface="Times New Roman"/>
                <a:ea typeface="+mn-ea"/>
                <a:cs typeface="+mn-cs"/>
              </a:rPr>
              <a:t> part.</a:t>
            </a:r>
            <a:br>
              <a:rPr lang="en-US" altLang="en-US" sz="2000" kern="0" dirty="0">
                <a:solidFill>
                  <a:srgbClr val="FFFF99"/>
                </a:solidFill>
                <a:latin typeface="Times New Roman"/>
                <a:ea typeface="+mn-ea"/>
                <a:cs typeface="+mn-cs"/>
              </a:rPr>
            </a:br>
            <a:endParaRPr lang="en-US" sz="3600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6756" y="745456"/>
            <a:ext cx="9095244" cy="5954734"/>
          </a:xfrm>
        </p:spPr>
      </p:pic>
    </p:spTree>
    <p:extLst>
      <p:ext uri="{BB962C8B-B14F-4D97-AF65-F5344CB8AC3E}">
        <p14:creationId xmlns:p14="http://schemas.microsoft.com/office/powerpoint/2010/main" val="23512913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2FA181-500A-4730-811F-954B3FCAD2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13F38D-E831-4787-9B85-3689C3B352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5">
            <a:extLst>
              <a:ext uri="{FF2B5EF4-FFF2-40B4-BE49-F238E27FC236}">
                <a16:creationId xmlns:a16="http://schemas.microsoft.com/office/drawing/2014/main" id="{B0241027-1783-4E56-A84C-D50922EE90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4469" y="1272894"/>
            <a:ext cx="8885384" cy="48465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684588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950" y="945752"/>
            <a:ext cx="5518067" cy="5749919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2728" y="945751"/>
            <a:ext cx="5546243" cy="57499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593099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A6B517CB-928F-4361-8526-A0F1BB79D20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707" y="1338944"/>
            <a:ext cx="11583986" cy="5033682"/>
          </a:xfrm>
        </p:spPr>
      </p:pic>
    </p:spTree>
    <p:extLst>
      <p:ext uri="{BB962C8B-B14F-4D97-AF65-F5344CB8AC3E}">
        <p14:creationId xmlns:p14="http://schemas.microsoft.com/office/powerpoint/2010/main" val="167874216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0475" y="369370"/>
            <a:ext cx="9404723" cy="1400530"/>
          </a:xfrm>
        </p:spPr>
        <p:txBody>
          <a:bodyPr/>
          <a:lstStyle/>
          <a:p>
            <a:r>
              <a:rPr lang="en-US" altLang="en-US" sz="4400" b="1" kern="0" dirty="0">
                <a:solidFill>
                  <a:srgbClr val="FFFF99"/>
                </a:solidFill>
                <a:latin typeface="Times New Roman"/>
              </a:rPr>
              <a:t>Cells of </a:t>
            </a:r>
            <a:r>
              <a:rPr lang="en-US" altLang="en-US" sz="4400" b="1" kern="0" dirty="0" err="1">
                <a:solidFill>
                  <a:srgbClr val="FFFF99"/>
                </a:solidFill>
                <a:latin typeface="Times New Roman"/>
              </a:rPr>
              <a:t>fundic</a:t>
            </a:r>
            <a:r>
              <a:rPr lang="en-US" altLang="en-US" sz="4400" b="1" kern="0" dirty="0">
                <a:solidFill>
                  <a:srgbClr val="FFFF99"/>
                </a:solidFill>
                <a:latin typeface="Times New Roman"/>
              </a:rPr>
              <a:t> region</a:t>
            </a:r>
            <a:endParaRPr lang="en-US" dirty="0"/>
          </a:p>
        </p:txBody>
      </p:sp>
      <p:pic>
        <p:nvPicPr>
          <p:cNvPr id="4" name="Picture 3" descr="17-3"/>
          <p:cNvPicPr>
            <a:picLocks noGrp="1"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5708" y="1370729"/>
            <a:ext cx="7970911" cy="53104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8248018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364" y="1045002"/>
            <a:ext cx="8918037" cy="5508200"/>
          </a:xfrm>
        </p:spPr>
      </p:pic>
    </p:spTree>
    <p:extLst>
      <p:ext uri="{BB962C8B-B14F-4D97-AF65-F5344CB8AC3E}">
        <p14:creationId xmlns:p14="http://schemas.microsoft.com/office/powerpoint/2010/main" val="187397120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2B6C752-91AE-4CEE-9E69-A528AEFC7E7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6780" y="396284"/>
            <a:ext cx="6106444" cy="6065432"/>
          </a:xfrm>
        </p:spPr>
      </p:pic>
    </p:spTree>
    <p:extLst>
      <p:ext uri="{BB962C8B-B14F-4D97-AF65-F5344CB8AC3E}">
        <p14:creationId xmlns:p14="http://schemas.microsoft.com/office/powerpoint/2010/main" val="325580319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1575" y="207391"/>
            <a:ext cx="9404723" cy="1400530"/>
          </a:xfrm>
        </p:spPr>
        <p:txBody>
          <a:bodyPr/>
          <a:lstStyle/>
          <a:p>
            <a:r>
              <a:rPr lang="en-US" sz="4000" b="1" dirty="0"/>
              <a:t>Ruminants Stomach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9158" y="1208401"/>
            <a:ext cx="7284631" cy="5208017"/>
          </a:xfrm>
        </p:spPr>
      </p:pic>
    </p:spTree>
    <p:extLst>
      <p:ext uri="{BB962C8B-B14F-4D97-AF65-F5344CB8AC3E}">
        <p14:creationId xmlns:p14="http://schemas.microsoft.com/office/powerpoint/2010/main" val="10510616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546" y="1016803"/>
            <a:ext cx="9527505" cy="5605669"/>
          </a:xfrm>
        </p:spPr>
      </p:pic>
      <p:sp>
        <p:nvSpPr>
          <p:cNvPr id="3" name="Rectangle 2"/>
          <p:cNvSpPr/>
          <p:nvPr/>
        </p:nvSpPr>
        <p:spPr>
          <a:xfrm>
            <a:off x="254832" y="140916"/>
            <a:ext cx="2079415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>
                <a:solidFill>
                  <a:schemeClr val="tx2"/>
                </a:solidFill>
              </a:rPr>
              <a:t>Rumen</a:t>
            </a:r>
            <a:endParaRPr lang="en-US" sz="44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069375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5493" y="563554"/>
            <a:ext cx="9224004" cy="5925780"/>
          </a:xfrm>
        </p:spPr>
      </p:pic>
    </p:spTree>
    <p:extLst>
      <p:ext uri="{BB962C8B-B14F-4D97-AF65-F5344CB8AC3E}">
        <p14:creationId xmlns:p14="http://schemas.microsoft.com/office/powerpoint/2010/main" val="299130515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404723" cy="1400530"/>
          </a:xfrm>
        </p:spPr>
        <p:txBody>
          <a:bodyPr/>
          <a:lstStyle/>
          <a:p>
            <a:r>
              <a:rPr lang="en-US" b="1" dirty="0"/>
              <a:t>Reticulum</a:t>
            </a:r>
            <a:br>
              <a:rPr lang="en-US" b="1" dirty="0"/>
            </a:br>
            <a:endParaRPr lang="en-US" b="1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1310" y="671821"/>
            <a:ext cx="7560498" cy="6186179"/>
          </a:xfrm>
        </p:spPr>
      </p:pic>
    </p:spTree>
    <p:extLst>
      <p:ext uri="{BB962C8B-B14F-4D97-AF65-F5344CB8AC3E}">
        <p14:creationId xmlns:p14="http://schemas.microsoft.com/office/powerpoint/2010/main" val="236728176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091" y="764885"/>
            <a:ext cx="9670473" cy="5772132"/>
          </a:xfrm>
        </p:spPr>
      </p:pic>
      <p:sp>
        <p:nvSpPr>
          <p:cNvPr id="3" name="TextBox 2"/>
          <p:cNvSpPr txBox="1"/>
          <p:nvPr/>
        </p:nvSpPr>
        <p:spPr>
          <a:xfrm>
            <a:off x="0" y="2885"/>
            <a:ext cx="26323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solidFill>
                  <a:schemeClr val="tx2"/>
                </a:solidFill>
              </a:rPr>
              <a:t>Omasum</a:t>
            </a:r>
            <a:endParaRPr lang="en-US" sz="3200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06385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ardpalate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2275500"/>
            <a:ext cx="5912518" cy="4301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A6E3D54-6129-4B41-8BB1-F9AE138D7574}"/>
              </a:ext>
            </a:extLst>
          </p:cNvPr>
          <p:cNvSpPr txBox="1"/>
          <p:nvPr/>
        </p:nvSpPr>
        <p:spPr>
          <a:xfrm>
            <a:off x="183482" y="281141"/>
            <a:ext cx="6097554" cy="3477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4000" b="0" i="0" u="none" strike="noStrike" baseline="0" dirty="0">
                <a:solidFill>
                  <a:srgbClr val="0005F8"/>
                </a:solidFill>
                <a:highlight>
                  <a:srgbClr val="FFFF00"/>
                </a:highlight>
                <a:latin typeface="CompactaPlain"/>
              </a:rPr>
              <a:t>Hard and Soft Palates</a:t>
            </a:r>
          </a:p>
          <a:p>
            <a:pPr algn="l"/>
            <a:r>
              <a:rPr lang="en-US" sz="1800" b="0" i="0" u="none" strike="noStrike" baseline="0" dirty="0">
                <a:solidFill>
                  <a:srgbClr val="FFC000"/>
                </a:solidFill>
                <a:latin typeface="NewsGothic"/>
              </a:rPr>
              <a:t>The </a:t>
            </a:r>
            <a:r>
              <a:rPr lang="en-US" sz="1800" b="1" i="0" u="none" strike="noStrike" baseline="0" dirty="0">
                <a:solidFill>
                  <a:srgbClr val="FFC000"/>
                </a:solidFill>
                <a:latin typeface="NewsGothic-Bold"/>
              </a:rPr>
              <a:t>hard palate </a:t>
            </a:r>
            <a:r>
              <a:rPr lang="en-US" sz="1800" b="0" i="0" u="none" strike="noStrike" baseline="0" dirty="0">
                <a:solidFill>
                  <a:srgbClr val="FFC000"/>
                </a:solidFill>
                <a:latin typeface="NewsGothic"/>
              </a:rPr>
              <a:t>has a keratinized stratified squamous</a:t>
            </a:r>
          </a:p>
          <a:p>
            <a:pPr algn="l"/>
            <a:r>
              <a:rPr lang="en-US" sz="1800" b="0" i="0" u="none" strike="noStrike" baseline="0" dirty="0">
                <a:solidFill>
                  <a:srgbClr val="FFC000"/>
                </a:solidFill>
                <a:latin typeface="NewsGothic"/>
              </a:rPr>
              <a:t>epithelium on the surface with underlying connective tissue</a:t>
            </a:r>
          </a:p>
          <a:p>
            <a:pPr algn="l"/>
            <a:r>
              <a:rPr lang="en-US" sz="1800" b="0" i="0" u="none" strike="noStrike" baseline="0" dirty="0">
                <a:solidFill>
                  <a:srgbClr val="FFC000"/>
                </a:solidFill>
                <a:latin typeface="NewsGothic"/>
              </a:rPr>
              <a:t>that blends with the periosteum of palate bones. The </a:t>
            </a:r>
            <a:r>
              <a:rPr lang="en-US" sz="1800" b="1" i="0" u="none" strike="noStrike" baseline="0" dirty="0">
                <a:solidFill>
                  <a:srgbClr val="FFC000"/>
                </a:solidFill>
                <a:latin typeface="NewsGothic-Bold"/>
              </a:rPr>
              <a:t>dental</a:t>
            </a:r>
          </a:p>
          <a:p>
            <a:pPr algn="l"/>
            <a:r>
              <a:rPr lang="en-US" sz="1800" b="1" i="0" u="none" strike="noStrike" baseline="0" dirty="0">
                <a:solidFill>
                  <a:srgbClr val="FFC000"/>
                </a:solidFill>
                <a:latin typeface="NewsGothic-Bold"/>
              </a:rPr>
              <a:t>pad, </a:t>
            </a:r>
            <a:r>
              <a:rPr lang="en-US" sz="1800" b="0" i="0" u="none" strike="noStrike" baseline="0" dirty="0">
                <a:solidFill>
                  <a:srgbClr val="FFC000"/>
                </a:solidFill>
                <a:latin typeface="NewsGothic"/>
              </a:rPr>
              <a:t>which functions in place of upper incisors in ruminants,</a:t>
            </a:r>
          </a:p>
          <a:p>
            <a:pPr algn="l"/>
            <a:r>
              <a:rPr lang="en-US" sz="1800" b="0" i="0" u="none" strike="noStrike" baseline="0" dirty="0">
                <a:solidFill>
                  <a:srgbClr val="FFC000"/>
                </a:solidFill>
                <a:latin typeface="NewsGothic"/>
              </a:rPr>
              <a:t>has very thick keratin. Further caudally in the oral cavity, the</a:t>
            </a:r>
          </a:p>
          <a:p>
            <a:pPr algn="l"/>
            <a:r>
              <a:rPr lang="en-US" sz="1800" b="1" i="0" u="none" strike="noStrike" baseline="0" dirty="0">
                <a:solidFill>
                  <a:srgbClr val="FFC000"/>
                </a:solidFill>
                <a:latin typeface="NewsGothic-Bold"/>
              </a:rPr>
              <a:t>soft palate </a:t>
            </a:r>
            <a:r>
              <a:rPr lang="en-US" sz="1800" b="0" i="0" u="none" strike="noStrike" baseline="0" dirty="0">
                <a:solidFill>
                  <a:srgbClr val="FFC000"/>
                </a:solidFill>
                <a:latin typeface="NewsGothic"/>
              </a:rPr>
              <a:t>is present as a fold of mucous membrane with respiratory</a:t>
            </a:r>
          </a:p>
          <a:p>
            <a:pPr algn="l"/>
            <a:r>
              <a:rPr lang="en-US" sz="1800" b="0" i="0" u="none" strike="noStrike" baseline="0" dirty="0">
                <a:solidFill>
                  <a:srgbClr val="FFC000"/>
                </a:solidFill>
                <a:latin typeface="NewsGothic"/>
              </a:rPr>
              <a:t>epithelium on the nasal side and stratified squamous</a:t>
            </a:r>
          </a:p>
          <a:p>
            <a:pPr algn="l"/>
            <a:r>
              <a:rPr lang="en-US" sz="1800" b="0" i="0" u="none" strike="noStrike" baseline="0" dirty="0">
                <a:solidFill>
                  <a:srgbClr val="FFC000"/>
                </a:solidFill>
                <a:latin typeface="NewsGothic"/>
              </a:rPr>
              <a:t>epithelium on the oral side. Aggregated lymphatic tissue is</a:t>
            </a:r>
          </a:p>
          <a:p>
            <a:pPr algn="l"/>
            <a:r>
              <a:rPr lang="en-US" sz="1800" b="0" i="0" u="none" strike="noStrike" baseline="0" dirty="0">
                <a:solidFill>
                  <a:srgbClr val="FFC000"/>
                </a:solidFill>
                <a:latin typeface="NewsGothic"/>
              </a:rPr>
              <a:t>present as the </a:t>
            </a:r>
            <a:r>
              <a:rPr lang="en-US" sz="1800" b="1" i="0" u="none" strike="noStrike" baseline="0" dirty="0">
                <a:solidFill>
                  <a:srgbClr val="FFC000"/>
                </a:solidFill>
                <a:latin typeface="NewsGothic-Bold"/>
              </a:rPr>
              <a:t>palatine tonsil.</a:t>
            </a:r>
            <a:endParaRPr lang="en-US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5377780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1155CD3-AE3F-47B1-87AF-09CD608300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04256" y="313890"/>
            <a:ext cx="9583487" cy="62302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926046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69689"/>
            <a:ext cx="9404723" cy="1400530"/>
          </a:xfrm>
        </p:spPr>
        <p:txBody>
          <a:bodyPr/>
          <a:lstStyle/>
          <a:p>
            <a:r>
              <a:rPr lang="en-US" b="1" dirty="0" err="1"/>
              <a:t>Proventriculus</a:t>
            </a:r>
            <a:endParaRPr lang="en-US" b="1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7657" y="1187154"/>
            <a:ext cx="8055429" cy="5453131"/>
          </a:xfrm>
        </p:spPr>
      </p:pic>
    </p:spTree>
    <p:extLst>
      <p:ext uri="{BB962C8B-B14F-4D97-AF65-F5344CB8AC3E}">
        <p14:creationId xmlns:p14="http://schemas.microsoft.com/office/powerpoint/2010/main" val="3002845704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654" y="665018"/>
            <a:ext cx="9751635" cy="5846618"/>
          </a:xfrm>
        </p:spPr>
      </p:pic>
    </p:spTree>
    <p:extLst>
      <p:ext uri="{BB962C8B-B14F-4D97-AF65-F5344CB8AC3E}">
        <p14:creationId xmlns:p14="http://schemas.microsoft.com/office/powerpoint/2010/main" val="1166919086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3083" y="235004"/>
            <a:ext cx="9404723" cy="1400530"/>
          </a:xfrm>
        </p:spPr>
        <p:txBody>
          <a:bodyPr/>
          <a:lstStyle/>
          <a:p>
            <a:r>
              <a:rPr lang="en-US" sz="3200" b="1" dirty="0"/>
              <a:t>Gizzard</a:t>
            </a:r>
            <a:br>
              <a:rPr lang="en-US" dirty="0"/>
            </a:b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0699" y="0"/>
            <a:ext cx="6632583" cy="6886793"/>
          </a:xfrm>
        </p:spPr>
      </p:pic>
    </p:spTree>
    <p:extLst>
      <p:ext uri="{BB962C8B-B14F-4D97-AF65-F5344CB8AC3E}">
        <p14:creationId xmlns:p14="http://schemas.microsoft.com/office/powerpoint/2010/main" val="369973704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7348" y="217191"/>
            <a:ext cx="9404723" cy="1400530"/>
          </a:xfrm>
        </p:spPr>
        <p:txBody>
          <a:bodyPr/>
          <a:lstStyle/>
          <a:p>
            <a:r>
              <a:rPr lang="en-US" altLang="en-US" sz="4000" b="1" kern="0" dirty="0">
                <a:solidFill>
                  <a:srgbClr val="FFFF99"/>
                </a:solidFill>
                <a:latin typeface="Times New Roman"/>
              </a:rPr>
              <a:t>Small Intestine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7348" y="1028292"/>
            <a:ext cx="5546869" cy="4195481"/>
          </a:xfrm>
        </p:spPr>
        <p:txBody>
          <a:bodyPr>
            <a:normAutofit fontScale="92500"/>
          </a:bodyPr>
          <a:lstStyle/>
          <a:p>
            <a:pPr lvl="0" defTabSz="914400" fontAlgn="base">
              <a:spcBef>
                <a:spcPct val="20000"/>
              </a:spcBef>
              <a:spcAft>
                <a:spcPct val="0"/>
              </a:spcAft>
              <a:buClrTx/>
              <a:buSzTx/>
              <a:buNone/>
            </a:pPr>
            <a:r>
              <a:rPr lang="en-US" altLang="en-US" sz="2800" kern="0" dirty="0">
                <a:solidFill>
                  <a:srgbClr val="FFFF99"/>
                </a:solidFill>
                <a:latin typeface="Times New Roman"/>
                <a:ea typeface="+mn-ea"/>
                <a:cs typeface="+mn-cs"/>
              </a:rPr>
              <a:t> </a:t>
            </a:r>
            <a:r>
              <a:rPr lang="en-US" altLang="en-US" sz="2400" kern="0" dirty="0">
                <a:solidFill>
                  <a:srgbClr val="FFFF99"/>
                </a:solidFill>
                <a:latin typeface="Times New Roman"/>
                <a:ea typeface="+mn-ea"/>
                <a:cs typeface="+mn-cs"/>
              </a:rPr>
              <a:t>It is divided into duodenum, jejunum and ileum. </a:t>
            </a:r>
          </a:p>
          <a:p>
            <a:pPr lvl="0" defTabSz="914400" fontAlgn="base"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lang="en-US" altLang="en-US" sz="2400" b="1" kern="0" dirty="0">
                <a:solidFill>
                  <a:srgbClr val="FFFF99"/>
                </a:solidFill>
                <a:latin typeface="Times New Roman"/>
                <a:ea typeface="+mn-ea"/>
                <a:cs typeface="+mn-cs"/>
              </a:rPr>
              <a:t>Mucosa:</a:t>
            </a:r>
            <a:r>
              <a:rPr lang="en-US" altLang="en-US" sz="2400" kern="0" dirty="0">
                <a:solidFill>
                  <a:srgbClr val="FFFF99"/>
                </a:solidFill>
                <a:latin typeface="Times New Roman"/>
                <a:ea typeface="+mn-ea"/>
                <a:cs typeface="+mn-cs"/>
              </a:rPr>
              <a:t> characteristic features-</a:t>
            </a:r>
          </a:p>
          <a:p>
            <a:pPr lvl="0" defTabSz="914400" fontAlgn="base">
              <a:spcBef>
                <a:spcPct val="200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ü"/>
            </a:pPr>
            <a:r>
              <a:rPr lang="en-US" altLang="en-US" sz="2400" kern="0" dirty="0">
                <a:solidFill>
                  <a:srgbClr val="FFFF99"/>
                </a:solidFill>
                <a:latin typeface="Times New Roman"/>
                <a:ea typeface="+mn-ea"/>
                <a:cs typeface="+mn-cs"/>
              </a:rPr>
              <a:t>Plicae </a:t>
            </a:r>
            <a:r>
              <a:rPr lang="en-US" altLang="en-US" sz="2400" kern="0" dirty="0" err="1">
                <a:solidFill>
                  <a:srgbClr val="FFFF99"/>
                </a:solidFill>
                <a:latin typeface="Times New Roman"/>
                <a:ea typeface="+mn-ea"/>
                <a:cs typeface="+mn-cs"/>
              </a:rPr>
              <a:t>circularis</a:t>
            </a:r>
            <a:r>
              <a:rPr lang="en-US" altLang="en-US" sz="2400" kern="0" dirty="0">
                <a:solidFill>
                  <a:srgbClr val="FFFF99"/>
                </a:solidFill>
                <a:latin typeface="Times New Roman"/>
                <a:ea typeface="+mn-ea"/>
                <a:cs typeface="+mn-cs"/>
              </a:rPr>
              <a:t> (valves of </a:t>
            </a:r>
            <a:r>
              <a:rPr lang="en-US" altLang="en-US" sz="2400" kern="0" dirty="0" err="1">
                <a:solidFill>
                  <a:srgbClr val="FFFF99"/>
                </a:solidFill>
                <a:latin typeface="Times New Roman"/>
                <a:ea typeface="+mn-ea"/>
                <a:cs typeface="+mn-cs"/>
              </a:rPr>
              <a:t>Kerkring</a:t>
            </a:r>
            <a:r>
              <a:rPr lang="en-US" altLang="en-US" sz="2400" kern="0" dirty="0">
                <a:solidFill>
                  <a:srgbClr val="FFFF99"/>
                </a:solidFill>
                <a:latin typeface="Times New Roman"/>
                <a:ea typeface="+mn-ea"/>
                <a:cs typeface="+mn-cs"/>
              </a:rPr>
              <a:t>)</a:t>
            </a:r>
          </a:p>
          <a:p>
            <a:pPr lvl="0" defTabSz="914400" fontAlgn="base">
              <a:spcBef>
                <a:spcPct val="200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ü"/>
            </a:pPr>
            <a:r>
              <a:rPr lang="en-US" altLang="en-US" sz="2400" kern="0" dirty="0">
                <a:solidFill>
                  <a:srgbClr val="FFFF99"/>
                </a:solidFill>
                <a:latin typeface="Times New Roman"/>
                <a:ea typeface="+mn-ea"/>
                <a:cs typeface="+mn-cs"/>
              </a:rPr>
              <a:t>Villi &amp; Microvilli</a:t>
            </a:r>
          </a:p>
          <a:p>
            <a:pPr lvl="0" defTabSz="914400" fontAlgn="base">
              <a:spcBef>
                <a:spcPct val="200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ü"/>
            </a:pPr>
            <a:r>
              <a:rPr lang="en-US" altLang="en-US" sz="2400" kern="0" dirty="0">
                <a:solidFill>
                  <a:srgbClr val="FFFF99"/>
                </a:solidFill>
                <a:latin typeface="Times New Roman"/>
                <a:ea typeface="+mn-ea"/>
                <a:cs typeface="+mn-cs"/>
              </a:rPr>
              <a:t>Goblet cells (few)</a:t>
            </a:r>
          </a:p>
          <a:p>
            <a:pPr lvl="0" defTabSz="914400" fontAlgn="base">
              <a:spcBef>
                <a:spcPct val="200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ü"/>
            </a:pPr>
            <a:r>
              <a:rPr lang="en-US" altLang="en-US" sz="2400" kern="0" dirty="0">
                <a:solidFill>
                  <a:srgbClr val="FFFF99"/>
                </a:solidFill>
                <a:latin typeface="Times New Roman"/>
                <a:ea typeface="+mn-ea"/>
                <a:cs typeface="+mn-cs"/>
              </a:rPr>
              <a:t>Crypts of </a:t>
            </a:r>
            <a:r>
              <a:rPr lang="en-US" altLang="en-US" sz="2400" kern="0" dirty="0" err="1">
                <a:solidFill>
                  <a:srgbClr val="FFFF99"/>
                </a:solidFill>
                <a:latin typeface="Times New Roman"/>
                <a:ea typeface="+mn-ea"/>
                <a:cs typeface="+mn-cs"/>
              </a:rPr>
              <a:t>Lieberkuhn</a:t>
            </a:r>
            <a:r>
              <a:rPr lang="en-US" altLang="en-US" sz="2400" kern="0" dirty="0">
                <a:solidFill>
                  <a:srgbClr val="FFFF99"/>
                </a:solidFill>
                <a:latin typeface="Times New Roman"/>
                <a:ea typeface="+mn-ea"/>
                <a:cs typeface="+mn-cs"/>
              </a:rPr>
              <a:t> (intestinal glands) </a:t>
            </a:r>
          </a:p>
          <a:p>
            <a:pPr lvl="0" defTabSz="914400" fontAlgn="base">
              <a:spcBef>
                <a:spcPct val="200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ü"/>
            </a:pPr>
            <a:r>
              <a:rPr lang="en-US" altLang="en-US" sz="2400" kern="0" dirty="0">
                <a:solidFill>
                  <a:srgbClr val="FFFF99"/>
                </a:solidFill>
                <a:latin typeface="Times New Roman"/>
                <a:ea typeface="+mn-ea"/>
                <a:cs typeface="+mn-cs"/>
              </a:rPr>
              <a:t>Glands are lined by columnar cells, goblet cells, </a:t>
            </a:r>
            <a:r>
              <a:rPr lang="en-US" altLang="en-US" sz="2400" kern="0" dirty="0" err="1">
                <a:solidFill>
                  <a:srgbClr val="FFFF99"/>
                </a:solidFill>
                <a:latin typeface="Times New Roman"/>
                <a:ea typeface="+mn-ea"/>
                <a:cs typeface="+mn-cs"/>
              </a:rPr>
              <a:t>Paneth</a:t>
            </a:r>
            <a:r>
              <a:rPr lang="en-US" altLang="en-US" sz="2400" kern="0" dirty="0">
                <a:solidFill>
                  <a:srgbClr val="FFFF99"/>
                </a:solidFill>
                <a:latin typeface="Times New Roman"/>
                <a:ea typeface="+mn-ea"/>
                <a:cs typeface="+mn-cs"/>
              </a:rPr>
              <a:t> cells &amp; </a:t>
            </a:r>
            <a:r>
              <a:rPr lang="en-US" altLang="en-US" sz="2400" kern="0" dirty="0" err="1">
                <a:solidFill>
                  <a:srgbClr val="FFFF99"/>
                </a:solidFill>
                <a:latin typeface="Times New Roman"/>
                <a:ea typeface="+mn-ea"/>
                <a:cs typeface="+mn-cs"/>
              </a:rPr>
              <a:t>enteroendocrine</a:t>
            </a:r>
            <a:r>
              <a:rPr lang="en-US" altLang="en-US" sz="2400" kern="0" dirty="0">
                <a:solidFill>
                  <a:srgbClr val="FFFF99"/>
                </a:solidFill>
                <a:latin typeface="Times New Roman"/>
                <a:ea typeface="+mn-ea"/>
                <a:cs typeface="+mn-cs"/>
              </a:rPr>
              <a:t> cells  </a:t>
            </a:r>
          </a:p>
          <a:p>
            <a:pPr lvl="0" defTabSz="914400" fontAlgn="base">
              <a:spcBef>
                <a:spcPct val="20000"/>
              </a:spcBef>
              <a:spcAft>
                <a:spcPct val="0"/>
              </a:spcAft>
              <a:buClrTx/>
              <a:buSzTx/>
              <a:buNone/>
            </a:pPr>
            <a:r>
              <a:rPr lang="en-US" altLang="en-US" sz="2400" kern="0" dirty="0">
                <a:solidFill>
                  <a:srgbClr val="FFFF99"/>
                </a:solidFill>
                <a:latin typeface="Times New Roman"/>
                <a:ea typeface="+mn-ea"/>
                <a:cs typeface="+mn-cs"/>
              </a:rPr>
              <a:t>     </a:t>
            </a:r>
            <a:r>
              <a:rPr lang="en-US" altLang="en-US" sz="2400" b="1" kern="0" dirty="0">
                <a:solidFill>
                  <a:srgbClr val="FFFF99"/>
                </a:solidFill>
                <a:latin typeface="Times New Roman"/>
                <a:ea typeface="+mn-ea"/>
                <a:cs typeface="+mn-cs"/>
              </a:rPr>
              <a:t>    </a:t>
            </a:r>
            <a:endParaRPr lang="en-US" dirty="0"/>
          </a:p>
        </p:txBody>
      </p:sp>
      <p:pic>
        <p:nvPicPr>
          <p:cNvPr id="4" name="Picture 3" descr="http://www.lab.anhb.uwa.edu.au/mb140/CorePages/GIT/images/JejuHE0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9054" y="715410"/>
            <a:ext cx="4184074" cy="557876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147348" y="4890655"/>
            <a:ext cx="5564475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lang="en-US" altLang="en-US" sz="2000" b="1" kern="0" dirty="0">
                <a:solidFill>
                  <a:srgbClr val="FFFF99"/>
                </a:solidFill>
                <a:latin typeface="Times New Roman"/>
              </a:rPr>
              <a:t>Submucosa: </a:t>
            </a:r>
            <a:r>
              <a:rPr lang="en-US" altLang="en-US" sz="2000" kern="0" dirty="0">
                <a:solidFill>
                  <a:srgbClr val="FFFF99"/>
                </a:solidFill>
                <a:latin typeface="Times New Roman"/>
              </a:rPr>
              <a:t>contains blood vessels, lymphatics and Meissner’s plexus. </a:t>
            </a:r>
          </a:p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lang="en-US" altLang="en-US" sz="2000" b="1" kern="0" dirty="0" err="1">
                <a:solidFill>
                  <a:srgbClr val="FFFF99"/>
                </a:solidFill>
                <a:latin typeface="Times New Roman"/>
              </a:rPr>
              <a:t>Muscularis</a:t>
            </a:r>
            <a:r>
              <a:rPr lang="en-US" altLang="en-US" sz="2000" b="1" kern="0" dirty="0">
                <a:solidFill>
                  <a:srgbClr val="FFFF99"/>
                </a:solidFill>
                <a:latin typeface="Times New Roman"/>
              </a:rPr>
              <a:t> externa:</a:t>
            </a:r>
            <a:r>
              <a:rPr lang="en-US" altLang="en-US" sz="2000" kern="0" dirty="0">
                <a:solidFill>
                  <a:srgbClr val="FFFF99"/>
                </a:solidFill>
                <a:latin typeface="Times New Roman"/>
              </a:rPr>
              <a:t> Outer longitudinal and inner circular layers of smooth muscle.</a:t>
            </a:r>
          </a:p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lang="en-US" altLang="en-US" sz="2000" b="1" kern="0" dirty="0">
                <a:solidFill>
                  <a:srgbClr val="FFFF99"/>
                </a:solidFill>
                <a:latin typeface="Times New Roman"/>
              </a:rPr>
              <a:t>Serosa/Adventitia</a:t>
            </a:r>
            <a:r>
              <a:rPr lang="en-US" altLang="en-US" sz="2000" kern="0" dirty="0">
                <a:solidFill>
                  <a:srgbClr val="FFFF99"/>
                </a:solidFill>
                <a:latin typeface="Times New Roman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220631960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17-13"/>
          <p:cNvPicPr>
            <a:picLocks noGrp="1"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199" y="708026"/>
            <a:ext cx="7450410" cy="57733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01457614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Title 1"/>
          <p:cNvSpPr>
            <a:spLocks noGrp="1"/>
          </p:cNvSpPr>
          <p:nvPr>
            <p:ph type="title"/>
          </p:nvPr>
        </p:nvSpPr>
        <p:spPr>
          <a:xfrm>
            <a:off x="2209800" y="152400"/>
            <a:ext cx="7772400" cy="990600"/>
          </a:xfrm>
        </p:spPr>
        <p:txBody>
          <a:bodyPr/>
          <a:lstStyle/>
          <a:p>
            <a:r>
              <a:rPr lang="en-US" altLang="en-US" b="1">
                <a:solidFill>
                  <a:srgbClr val="FFFF99"/>
                </a:solidFill>
              </a:rPr>
              <a:t>Duodenum</a:t>
            </a:r>
          </a:p>
        </p:txBody>
      </p:sp>
      <p:graphicFrame>
        <p:nvGraphicFramePr>
          <p:cNvPr id="2050" name="Object 6"/>
          <p:cNvGraphicFramePr>
            <a:graphicFrameLocks noGrp="1" noChangeAspect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088427968"/>
              </p:ext>
            </p:extLst>
          </p:nvPr>
        </p:nvGraphicFramePr>
        <p:xfrm>
          <a:off x="1200295" y="2759221"/>
          <a:ext cx="4395787" cy="3295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8" name="Picture" r:id="rId3" imgW="7621064" imgH="5714286" progId="StaticMetafile">
                  <p:embed/>
                </p:oleObj>
              </mc:Choice>
              <mc:Fallback>
                <p:oleObj name="Picture" r:id="rId3" imgW="7621064" imgH="5714286" progId="StaticMetafile">
                  <p:embed/>
                  <p:pic>
                    <p:nvPicPr>
                      <p:cNvPr id="205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00295" y="2759221"/>
                        <a:ext cx="4395787" cy="32956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052" name="Picture 1" descr="http://www.lab.anhb.uwa.edu.au/mb140/CorePages/GIT/images/duo021he.jpg">
            <a:hlinkClick r:id="rId5"/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425169" y="647700"/>
            <a:ext cx="4282787" cy="5710383"/>
          </a:xfrm>
          <a:ln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2053" name="TextBox 6"/>
          <p:cNvSpPr txBox="1">
            <a:spLocks noChangeArrowheads="1"/>
          </p:cNvSpPr>
          <p:nvPr/>
        </p:nvSpPr>
        <p:spPr bwMode="auto">
          <a:xfrm>
            <a:off x="758103" y="1143000"/>
            <a:ext cx="42672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en-US" b="1" dirty="0">
                <a:solidFill>
                  <a:srgbClr val="FFFF99"/>
                </a:solidFill>
              </a:rPr>
              <a:t>Presence of Brunner’s glands in submucosa</a:t>
            </a:r>
          </a:p>
        </p:txBody>
      </p:sp>
    </p:spTree>
    <p:extLst>
      <p:ext uri="{BB962C8B-B14F-4D97-AF65-F5344CB8AC3E}">
        <p14:creationId xmlns:p14="http://schemas.microsoft.com/office/powerpoint/2010/main" val="3207656886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683" y="987652"/>
            <a:ext cx="9402306" cy="5333999"/>
          </a:xfrm>
        </p:spPr>
      </p:pic>
    </p:spTree>
    <p:extLst>
      <p:ext uri="{BB962C8B-B14F-4D97-AF65-F5344CB8AC3E}">
        <p14:creationId xmlns:p14="http://schemas.microsoft.com/office/powerpoint/2010/main" val="725298462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xfrm>
            <a:off x="678873" y="443345"/>
            <a:ext cx="10501745" cy="1143000"/>
          </a:xfrm>
        </p:spPr>
        <p:txBody>
          <a:bodyPr/>
          <a:lstStyle/>
          <a:p>
            <a:pPr eaLnBrk="1" hangingPunct="1"/>
            <a:r>
              <a:rPr lang="en-US" altLang="en-US" sz="3200" b="1" dirty="0">
                <a:solidFill>
                  <a:srgbClr val="FFFF99"/>
                </a:solidFill>
                <a:latin typeface="Arial" panose="020B0604020202020204" pitchFamily="34" charset="0"/>
              </a:rPr>
              <a:t>High power view of the Duodenal Mucosa</a:t>
            </a:r>
          </a:p>
        </p:txBody>
      </p:sp>
      <p:pic>
        <p:nvPicPr>
          <p:cNvPr id="29699" name="Picture 3" descr="small intestine mucos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8527" y="1586345"/>
            <a:ext cx="7772400" cy="472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01368190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1" descr="http://www.lab.anhb.uwa.edu.au/mb140/CorePages/GIT/images/jej04h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6563" y="467590"/>
            <a:ext cx="4454237" cy="565131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723" name="Title 2"/>
          <p:cNvSpPr>
            <a:spLocks noGrp="1"/>
          </p:cNvSpPr>
          <p:nvPr>
            <p:ph type="title"/>
          </p:nvPr>
        </p:nvSpPr>
        <p:spPr>
          <a:xfrm>
            <a:off x="457200" y="367146"/>
            <a:ext cx="7772400" cy="1143000"/>
          </a:xfrm>
        </p:spPr>
        <p:txBody>
          <a:bodyPr/>
          <a:lstStyle/>
          <a:p>
            <a:r>
              <a:rPr lang="en-US" altLang="en-US" b="1" dirty="0">
                <a:solidFill>
                  <a:srgbClr val="FFFF99"/>
                </a:solidFill>
              </a:rPr>
              <a:t>Jejunum</a:t>
            </a:r>
          </a:p>
        </p:txBody>
      </p:sp>
      <p:sp>
        <p:nvSpPr>
          <p:cNvPr id="30724" name="Content Placeholder 4"/>
          <p:cNvSpPr>
            <a:spLocks noGrp="1"/>
          </p:cNvSpPr>
          <p:nvPr>
            <p:ph sz="half" idx="1"/>
          </p:nvPr>
        </p:nvSpPr>
        <p:spPr>
          <a:xfrm>
            <a:off x="457200" y="1676400"/>
            <a:ext cx="4191000" cy="4114800"/>
          </a:xfrm>
        </p:spPr>
        <p:txBody>
          <a:bodyPr/>
          <a:lstStyle/>
          <a:p>
            <a:pPr marL="0" indent="0">
              <a:buNone/>
            </a:pPr>
            <a:r>
              <a:rPr lang="en-US" altLang="en-US" dirty="0">
                <a:solidFill>
                  <a:srgbClr val="FFFF99"/>
                </a:solidFill>
              </a:rPr>
              <a:t>Villi are tongue shaped.</a:t>
            </a:r>
          </a:p>
          <a:p>
            <a:pPr>
              <a:buFontTx/>
              <a:buNone/>
            </a:pPr>
            <a:endParaRPr lang="en-US" altLang="en-US" dirty="0">
              <a:solidFill>
                <a:srgbClr val="FFFF99"/>
              </a:solidFill>
            </a:endParaRPr>
          </a:p>
          <a:p>
            <a:pPr marL="0" indent="0">
              <a:buNone/>
            </a:pPr>
            <a:r>
              <a:rPr lang="en-US" altLang="en-US" dirty="0">
                <a:solidFill>
                  <a:srgbClr val="FFFF99"/>
                </a:solidFill>
              </a:rPr>
              <a:t>Absence of Brunner’s glands.</a:t>
            </a:r>
          </a:p>
          <a:p>
            <a:pPr>
              <a:buFontTx/>
              <a:buNone/>
            </a:pP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254118200"/>
      </p:ext>
    </p:extLst>
  </p:cSld>
  <p:clrMapOvr>
    <a:masterClrMapping/>
  </p:clrMapOvr>
  <p:transition>
    <p:newsflash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1751" y="143306"/>
            <a:ext cx="7270576" cy="642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9215931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6346" y="827421"/>
            <a:ext cx="8298397" cy="5551608"/>
          </a:xfrm>
        </p:spPr>
      </p:pic>
    </p:spTree>
    <p:extLst>
      <p:ext uri="{BB962C8B-B14F-4D97-AF65-F5344CB8AC3E}">
        <p14:creationId xmlns:p14="http://schemas.microsoft.com/office/powerpoint/2010/main" val="2591454661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7B13A263-4508-4C7F-A00A-749DC4AA2310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1166" y="0"/>
            <a:ext cx="7452859" cy="6919906"/>
          </a:xfrm>
        </p:spPr>
      </p:pic>
    </p:spTree>
    <p:extLst>
      <p:ext uri="{BB962C8B-B14F-4D97-AF65-F5344CB8AC3E}">
        <p14:creationId xmlns:p14="http://schemas.microsoft.com/office/powerpoint/2010/main" val="663720962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7814" y="217714"/>
            <a:ext cx="6422571" cy="6422571"/>
          </a:xfrm>
        </p:spPr>
      </p:pic>
    </p:spTree>
    <p:extLst>
      <p:ext uri="{BB962C8B-B14F-4D97-AF65-F5344CB8AC3E}">
        <p14:creationId xmlns:p14="http://schemas.microsoft.com/office/powerpoint/2010/main" val="3746897900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itle 1"/>
          <p:cNvSpPr>
            <a:spLocks noGrp="1"/>
          </p:cNvSpPr>
          <p:nvPr>
            <p:ph type="title"/>
          </p:nvPr>
        </p:nvSpPr>
        <p:spPr>
          <a:xfrm>
            <a:off x="277091" y="176645"/>
            <a:ext cx="7772400" cy="838200"/>
          </a:xfrm>
        </p:spPr>
        <p:txBody>
          <a:bodyPr/>
          <a:lstStyle/>
          <a:p>
            <a:r>
              <a:rPr lang="en-US" altLang="en-US" b="1" dirty="0">
                <a:solidFill>
                  <a:srgbClr val="FFFF99"/>
                </a:solidFill>
              </a:rPr>
              <a:t>Ileum</a:t>
            </a:r>
          </a:p>
        </p:txBody>
      </p:sp>
      <p:sp>
        <p:nvSpPr>
          <p:cNvPr id="31747" name="Content Placeholder 2"/>
          <p:cNvSpPr>
            <a:spLocks noGrp="1"/>
          </p:cNvSpPr>
          <p:nvPr>
            <p:ph sz="half" idx="1"/>
          </p:nvPr>
        </p:nvSpPr>
        <p:spPr>
          <a:xfrm>
            <a:off x="277091" y="1191491"/>
            <a:ext cx="4419600" cy="4724400"/>
          </a:xfrm>
        </p:spPr>
        <p:txBody>
          <a:bodyPr/>
          <a:lstStyle/>
          <a:p>
            <a:r>
              <a:rPr lang="en-US" altLang="en-US" sz="2400" dirty="0">
                <a:solidFill>
                  <a:srgbClr val="FFFF99"/>
                </a:solidFill>
              </a:rPr>
              <a:t>Presence of lymphoid aggregations in lamina </a:t>
            </a:r>
            <a:r>
              <a:rPr lang="en-US" altLang="en-US" sz="2400" dirty="0" err="1">
                <a:solidFill>
                  <a:srgbClr val="FFFF99"/>
                </a:solidFill>
              </a:rPr>
              <a:t>propria</a:t>
            </a:r>
            <a:r>
              <a:rPr lang="en-US" altLang="en-US" sz="2400" dirty="0">
                <a:solidFill>
                  <a:srgbClr val="FFFF99"/>
                </a:solidFill>
              </a:rPr>
              <a:t> known as </a:t>
            </a:r>
            <a:r>
              <a:rPr lang="en-US" altLang="en-US" sz="2400" b="1" dirty="0">
                <a:solidFill>
                  <a:srgbClr val="FFFF99"/>
                </a:solidFill>
              </a:rPr>
              <a:t>Peyer’s patches.</a:t>
            </a:r>
          </a:p>
          <a:p>
            <a:r>
              <a:rPr lang="en-US" altLang="en-US" sz="2400" dirty="0">
                <a:solidFill>
                  <a:srgbClr val="FFFF99"/>
                </a:solidFill>
              </a:rPr>
              <a:t>Villi are short &amp; finger like.</a:t>
            </a:r>
          </a:p>
        </p:txBody>
      </p:sp>
      <p:pic>
        <p:nvPicPr>
          <p:cNvPr id="31748" name="Picture 2" descr="http://medcell.med.yale.edu/image_gallery/gi_tract_images/ileum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74800" y="3317875"/>
            <a:ext cx="4216400" cy="3159125"/>
          </a:xfrm>
        </p:spPr>
      </p:pic>
      <p:pic>
        <p:nvPicPr>
          <p:cNvPr id="31749" name="Picture 2" descr="http://legacy.owensboro.kctcs.edu/gcaplan/anat2/notes/peyer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2700" y="718128"/>
            <a:ext cx="4319154" cy="57588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91727895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048" y="708076"/>
            <a:ext cx="9070848" cy="5713593"/>
          </a:xfrm>
        </p:spPr>
      </p:pic>
    </p:spTree>
    <p:extLst>
      <p:ext uri="{BB962C8B-B14F-4D97-AF65-F5344CB8AC3E}">
        <p14:creationId xmlns:p14="http://schemas.microsoft.com/office/powerpoint/2010/main" val="458312903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5A2602-A52E-4B7D-95E9-3DF514E044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E78E8C53-38E6-4250-810D-54B9BEDF117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7368" y="631371"/>
            <a:ext cx="10124750" cy="5595257"/>
          </a:xfrm>
        </p:spPr>
      </p:pic>
    </p:spTree>
    <p:extLst>
      <p:ext uri="{BB962C8B-B14F-4D97-AF65-F5344CB8AC3E}">
        <p14:creationId xmlns:p14="http://schemas.microsoft.com/office/powerpoint/2010/main" val="3475301820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D7D387FB-341F-478A-9D6D-53585C767B5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7738" y="0"/>
            <a:ext cx="5529216" cy="6858000"/>
          </a:xfrm>
        </p:spPr>
      </p:pic>
    </p:spTree>
    <p:extLst>
      <p:ext uri="{BB962C8B-B14F-4D97-AF65-F5344CB8AC3E}">
        <p14:creationId xmlns:p14="http://schemas.microsoft.com/office/powerpoint/2010/main" val="1895918016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itle 1"/>
          <p:cNvSpPr>
            <a:spLocks noGrp="1"/>
          </p:cNvSpPr>
          <p:nvPr>
            <p:ph type="title"/>
          </p:nvPr>
        </p:nvSpPr>
        <p:spPr>
          <a:xfrm>
            <a:off x="110836" y="96982"/>
            <a:ext cx="7772400" cy="1143000"/>
          </a:xfrm>
        </p:spPr>
        <p:txBody>
          <a:bodyPr/>
          <a:lstStyle/>
          <a:p>
            <a:r>
              <a:rPr lang="en-US" altLang="en-US" sz="3600" b="1" dirty="0">
                <a:solidFill>
                  <a:srgbClr val="FFFF99"/>
                </a:solidFill>
              </a:rPr>
              <a:t>Large Intestine</a:t>
            </a:r>
            <a:endParaRPr lang="en-US" altLang="en-US" sz="3600" dirty="0"/>
          </a:p>
        </p:txBody>
      </p:sp>
      <p:pic>
        <p:nvPicPr>
          <p:cNvPr id="33795" name="Picture 5" descr="17-2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80654" y="979604"/>
            <a:ext cx="8645237" cy="5558444"/>
          </a:xfrm>
          <a:noFill/>
        </p:spPr>
      </p:pic>
    </p:spTree>
    <p:extLst>
      <p:ext uri="{BB962C8B-B14F-4D97-AF65-F5344CB8AC3E}">
        <p14:creationId xmlns:p14="http://schemas.microsoft.com/office/powerpoint/2010/main" val="3771697188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860" y="355737"/>
            <a:ext cx="9071120" cy="6191399"/>
          </a:xfrm>
        </p:spPr>
      </p:pic>
    </p:spTree>
    <p:extLst>
      <p:ext uri="{BB962C8B-B14F-4D97-AF65-F5344CB8AC3E}">
        <p14:creationId xmlns:p14="http://schemas.microsoft.com/office/powerpoint/2010/main" val="4055301085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itle 1"/>
          <p:cNvSpPr>
            <a:spLocks noGrp="1"/>
          </p:cNvSpPr>
          <p:nvPr>
            <p:ph type="title"/>
          </p:nvPr>
        </p:nvSpPr>
        <p:spPr>
          <a:xfrm>
            <a:off x="159328" y="413692"/>
            <a:ext cx="7772400" cy="990600"/>
          </a:xfrm>
        </p:spPr>
        <p:txBody>
          <a:bodyPr/>
          <a:lstStyle/>
          <a:p>
            <a:r>
              <a:rPr lang="en-US" altLang="en-US" b="1" dirty="0">
                <a:solidFill>
                  <a:srgbClr val="FFFF99"/>
                </a:solidFill>
              </a:rPr>
              <a:t>Rectum</a:t>
            </a:r>
          </a:p>
        </p:txBody>
      </p:sp>
      <p:sp>
        <p:nvSpPr>
          <p:cNvPr id="38915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871664"/>
            <a:ext cx="4038600" cy="4648200"/>
          </a:xfrm>
        </p:spPr>
        <p:txBody>
          <a:bodyPr/>
          <a:lstStyle/>
          <a:p>
            <a:r>
              <a:rPr lang="en-US" altLang="en-US" dirty="0">
                <a:solidFill>
                  <a:srgbClr val="FFFF99"/>
                </a:solidFill>
              </a:rPr>
              <a:t>Intestinal glands are straight, like test tubes.</a:t>
            </a:r>
          </a:p>
          <a:p>
            <a:r>
              <a:rPr lang="en-US" altLang="en-US" dirty="0">
                <a:solidFill>
                  <a:srgbClr val="FFFF99"/>
                </a:solidFill>
              </a:rPr>
              <a:t>A continuous coat of longitudinal muscle is present.</a:t>
            </a:r>
          </a:p>
          <a:p>
            <a:r>
              <a:rPr lang="en-US" altLang="en-US" dirty="0">
                <a:solidFill>
                  <a:srgbClr val="FFFF99"/>
                </a:solidFill>
              </a:rPr>
              <a:t>Absence of </a:t>
            </a:r>
            <a:r>
              <a:rPr lang="en-US" altLang="en-US" dirty="0" err="1">
                <a:solidFill>
                  <a:srgbClr val="FFFF99"/>
                </a:solidFill>
              </a:rPr>
              <a:t>taenia</a:t>
            </a:r>
            <a:r>
              <a:rPr lang="en-US" altLang="en-US" dirty="0">
                <a:solidFill>
                  <a:srgbClr val="FFFF99"/>
                </a:solidFill>
              </a:rPr>
              <a:t>.</a:t>
            </a:r>
          </a:p>
          <a:p>
            <a:r>
              <a:rPr lang="en-US" altLang="en-US" dirty="0">
                <a:solidFill>
                  <a:srgbClr val="FFFF99"/>
                </a:solidFill>
              </a:rPr>
              <a:t>Absence of appendices </a:t>
            </a:r>
            <a:r>
              <a:rPr lang="en-US" altLang="en-US" dirty="0" err="1">
                <a:solidFill>
                  <a:srgbClr val="FFFF99"/>
                </a:solidFill>
              </a:rPr>
              <a:t>epiploicae</a:t>
            </a:r>
            <a:r>
              <a:rPr lang="en-US" altLang="en-US" dirty="0">
                <a:solidFill>
                  <a:srgbClr val="FFFF99"/>
                </a:solidFill>
              </a:rPr>
              <a:t>.</a:t>
            </a:r>
          </a:p>
        </p:txBody>
      </p:sp>
      <p:pic>
        <p:nvPicPr>
          <p:cNvPr id="38916" name="Picture 2" descr="https://encrypted-tbn3.gstatic.com/images?q=tbn:ANd9GcSUE5jQ-pSdWvoaEEP1PdFg9oJeyh7wUsodK1vc821kCPa8UkPMdA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282044" y="196313"/>
            <a:ext cx="4281055" cy="2964979"/>
          </a:xfrm>
        </p:spPr>
      </p:pic>
      <p:pic>
        <p:nvPicPr>
          <p:cNvPr id="38917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2044" y="3429001"/>
            <a:ext cx="4495800" cy="3090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853044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hart Placeholder 3">
            <a:extLst>
              <a:ext uri="{FF2B5EF4-FFF2-40B4-BE49-F238E27FC236}">
                <a16:creationId xmlns:a16="http://schemas.microsoft.com/office/drawing/2014/main" id="{F7C9FDE5-A30E-4B68-A8D7-368A1482E222}"/>
              </a:ext>
            </a:extLst>
          </p:cNvPr>
          <p:cNvSpPr>
            <a:spLocks noGrp="1"/>
          </p:cNvSpPr>
          <p:nvPr>
            <p:ph type="chart" sz="half" idx="2"/>
          </p:nvPr>
        </p:nvSpPr>
        <p:spPr/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86E9482-AD75-4B70-9FE2-CAEF6DAB974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9274" y="762000"/>
            <a:ext cx="5649113" cy="5677692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7F6E852-5F3C-4B40-A08E-0D81099C8090}"/>
              </a:ext>
            </a:extLst>
          </p:cNvPr>
          <p:cNvSpPr txBox="1"/>
          <p:nvPr/>
        </p:nvSpPr>
        <p:spPr>
          <a:xfrm>
            <a:off x="174949" y="97711"/>
            <a:ext cx="6097554" cy="9848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1800" b="1" i="0" u="none" strike="noStrike" baseline="0" dirty="0">
                <a:solidFill>
                  <a:srgbClr val="000000"/>
                </a:solidFill>
                <a:latin typeface="NewsGothic-Bold"/>
              </a:rPr>
              <a:t>.</a:t>
            </a:r>
          </a:p>
          <a:p>
            <a:pPr algn="l"/>
            <a:r>
              <a:rPr lang="en-US" sz="4000" b="0" i="0" u="none" strike="noStrike" baseline="0" dirty="0">
                <a:solidFill>
                  <a:srgbClr val="0005F8"/>
                </a:solidFill>
                <a:highlight>
                  <a:srgbClr val="FFFF00"/>
                </a:highlight>
                <a:latin typeface="CompactaPlain"/>
              </a:rPr>
              <a:t>Tongue</a:t>
            </a:r>
            <a:endParaRPr lang="en-US" dirty="0">
              <a:highlight>
                <a:srgbClr val="FF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1082104211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9643" y="417801"/>
            <a:ext cx="8619375" cy="6023878"/>
          </a:xfrm>
        </p:spPr>
      </p:pic>
    </p:spTree>
    <p:extLst>
      <p:ext uri="{BB962C8B-B14F-4D97-AF65-F5344CB8AC3E}">
        <p14:creationId xmlns:p14="http://schemas.microsoft.com/office/powerpoint/2010/main" val="1075272886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itle 1"/>
          <p:cNvSpPr>
            <a:spLocks noGrp="1"/>
          </p:cNvSpPr>
          <p:nvPr>
            <p:ph type="title"/>
          </p:nvPr>
        </p:nvSpPr>
        <p:spPr>
          <a:xfrm>
            <a:off x="381000" y="339436"/>
            <a:ext cx="7772400" cy="1143000"/>
          </a:xfrm>
        </p:spPr>
        <p:txBody>
          <a:bodyPr/>
          <a:lstStyle/>
          <a:p>
            <a:r>
              <a:rPr lang="en-US" altLang="en-US" b="1" dirty="0">
                <a:solidFill>
                  <a:srgbClr val="FFFF99"/>
                </a:solidFill>
              </a:rPr>
              <a:t>Anal Canal</a:t>
            </a:r>
          </a:p>
        </p:txBody>
      </p:sp>
      <p:sp>
        <p:nvSpPr>
          <p:cNvPr id="39939" name="Content Placeholder 2"/>
          <p:cNvSpPr>
            <a:spLocks noGrp="1"/>
          </p:cNvSpPr>
          <p:nvPr>
            <p:ph sz="half" idx="1"/>
          </p:nvPr>
        </p:nvSpPr>
        <p:spPr>
          <a:xfrm>
            <a:off x="381000" y="1752600"/>
            <a:ext cx="4953000" cy="5029200"/>
          </a:xfrm>
        </p:spPr>
        <p:txBody>
          <a:bodyPr>
            <a:normAutofit fontScale="92500"/>
          </a:bodyPr>
          <a:lstStyle/>
          <a:p>
            <a:pPr eaLnBrk="1" hangingPunct="1"/>
            <a:r>
              <a:rPr lang="en-US" altLang="en-US" sz="2400" dirty="0">
                <a:solidFill>
                  <a:srgbClr val="FFFF99"/>
                </a:solidFill>
              </a:rPr>
              <a:t>Epithelium: upper part-simple columnar, middle part-stratified squamous non-keratinized, lower part-covered by true skin.</a:t>
            </a:r>
          </a:p>
          <a:p>
            <a:pPr eaLnBrk="1" hangingPunct="1"/>
            <a:r>
              <a:rPr lang="en-US" altLang="en-US" sz="2400" dirty="0">
                <a:solidFill>
                  <a:srgbClr val="FFFF99"/>
                </a:solidFill>
              </a:rPr>
              <a:t>Mucosa has characteristic longitudinal folds-</a:t>
            </a:r>
            <a:r>
              <a:rPr lang="en-US" altLang="en-US" sz="2400" b="1" dirty="0">
                <a:solidFill>
                  <a:srgbClr val="FFFF99"/>
                </a:solidFill>
              </a:rPr>
              <a:t>Anal columns</a:t>
            </a:r>
            <a:r>
              <a:rPr lang="en-US" altLang="en-US" sz="2400" dirty="0">
                <a:solidFill>
                  <a:srgbClr val="FFFF99"/>
                </a:solidFill>
              </a:rPr>
              <a:t>.</a:t>
            </a:r>
          </a:p>
          <a:p>
            <a:pPr eaLnBrk="1" hangingPunct="1"/>
            <a:r>
              <a:rPr lang="en-US" altLang="en-US" sz="2400" dirty="0">
                <a:solidFill>
                  <a:srgbClr val="FFFF99"/>
                </a:solidFill>
              </a:rPr>
              <a:t>Small mucosal folds between the anal columns -</a:t>
            </a:r>
            <a:r>
              <a:rPr lang="en-US" altLang="en-US" sz="2400" b="1" dirty="0">
                <a:solidFill>
                  <a:srgbClr val="FFFF99"/>
                </a:solidFill>
              </a:rPr>
              <a:t>Pectinate line</a:t>
            </a:r>
            <a:r>
              <a:rPr lang="en-US" altLang="en-US" sz="2400" dirty="0">
                <a:solidFill>
                  <a:srgbClr val="FFFF99"/>
                </a:solidFill>
              </a:rPr>
              <a:t>. </a:t>
            </a:r>
          </a:p>
          <a:p>
            <a:pPr eaLnBrk="1" hangingPunct="1"/>
            <a:r>
              <a:rPr lang="en-US" altLang="en-US" sz="2400" dirty="0">
                <a:solidFill>
                  <a:srgbClr val="FFFF99"/>
                </a:solidFill>
              </a:rPr>
              <a:t>Crypts disappear below this line.</a:t>
            </a:r>
          </a:p>
          <a:p>
            <a:pPr eaLnBrk="1" hangingPunct="1"/>
            <a:r>
              <a:rPr lang="en-US" altLang="en-US" sz="2400" dirty="0" err="1">
                <a:solidFill>
                  <a:srgbClr val="FFFF99"/>
                </a:solidFill>
              </a:rPr>
              <a:t>Muscularis</a:t>
            </a:r>
            <a:r>
              <a:rPr lang="en-US" altLang="en-US" sz="2400" dirty="0">
                <a:solidFill>
                  <a:srgbClr val="FFFF99"/>
                </a:solidFill>
              </a:rPr>
              <a:t> externa-circular muscle forms involuntary </a:t>
            </a:r>
            <a:r>
              <a:rPr lang="en-US" altLang="en-US" sz="2400" b="1" dirty="0">
                <a:solidFill>
                  <a:srgbClr val="FFFF99"/>
                </a:solidFill>
              </a:rPr>
              <a:t>internal anal sphincter.</a:t>
            </a:r>
          </a:p>
          <a:p>
            <a:endParaRPr lang="en-US" altLang="en-US" sz="2000" dirty="0"/>
          </a:p>
        </p:txBody>
      </p:sp>
      <p:pic>
        <p:nvPicPr>
          <p:cNvPr id="39940" name="Picture 2" descr="http://classconnection.s3.amazonaws.com/474/flashcards/538474/png/analcanal130805715160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880" t="48718" r="50577"/>
          <a:stretch>
            <a:fillRect/>
          </a:stretch>
        </p:blipFill>
        <p:spPr bwMode="auto">
          <a:xfrm>
            <a:off x="6941127" y="3671454"/>
            <a:ext cx="4468710" cy="29440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41" name="Picture 2" descr="http://www.gastroendonews.com/aimages/2011/GEN0711_042_graphic_c600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295"/>
          <a:stretch>
            <a:fillRect/>
          </a:stretch>
        </p:blipFill>
        <p:spPr>
          <a:xfrm>
            <a:off x="6941127" y="193964"/>
            <a:ext cx="4553758" cy="3332018"/>
          </a:xfrm>
        </p:spPr>
      </p:pic>
    </p:spTree>
    <p:extLst>
      <p:ext uri="{BB962C8B-B14F-4D97-AF65-F5344CB8AC3E}">
        <p14:creationId xmlns:p14="http://schemas.microsoft.com/office/powerpoint/2010/main" val="3647437857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68052"/>
            <a:ext cx="9404723" cy="1400530"/>
          </a:xfrm>
        </p:spPr>
        <p:txBody>
          <a:bodyPr/>
          <a:lstStyle/>
          <a:p>
            <a:r>
              <a:rPr lang="en-US" sz="4000" b="1" dirty="0"/>
              <a:t>Liver</a:t>
            </a:r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3164" y="0"/>
            <a:ext cx="9033164" cy="7177036"/>
          </a:xfrm>
        </p:spPr>
      </p:pic>
    </p:spTree>
    <p:extLst>
      <p:ext uri="{BB962C8B-B14F-4D97-AF65-F5344CB8AC3E}">
        <p14:creationId xmlns:p14="http://schemas.microsoft.com/office/powerpoint/2010/main" val="1269141105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5671D4-36A2-41C6-AEBF-602C170C0E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2311929D-447D-427E-8444-C8439F11D56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7941" y="625304"/>
            <a:ext cx="8042893" cy="5779978"/>
          </a:xfrm>
        </p:spPr>
      </p:pic>
    </p:spTree>
    <p:extLst>
      <p:ext uri="{BB962C8B-B14F-4D97-AF65-F5344CB8AC3E}">
        <p14:creationId xmlns:p14="http://schemas.microsoft.com/office/powerpoint/2010/main" val="2668033406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248" y="180109"/>
            <a:ext cx="9449102" cy="6553200"/>
          </a:xfrm>
        </p:spPr>
      </p:pic>
    </p:spTree>
    <p:extLst>
      <p:ext uri="{BB962C8B-B14F-4D97-AF65-F5344CB8AC3E}">
        <p14:creationId xmlns:p14="http://schemas.microsoft.com/office/powerpoint/2010/main" val="2112163599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4619" y="0"/>
            <a:ext cx="8518358" cy="6858000"/>
          </a:xfrm>
        </p:spPr>
      </p:pic>
    </p:spTree>
    <p:extLst>
      <p:ext uri="{BB962C8B-B14F-4D97-AF65-F5344CB8AC3E}">
        <p14:creationId xmlns:p14="http://schemas.microsoft.com/office/powerpoint/2010/main" val="2551364779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DDB7A49-FFBC-4D03-925C-117F7EBA705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7901" y="0"/>
            <a:ext cx="913619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0499723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39F07E9-79DD-46A5-9830-6A5AA1A52AE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998" y="1371600"/>
            <a:ext cx="9963650" cy="47158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3881431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F160833-0C2D-453F-961F-BC792A350C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307" y="285311"/>
            <a:ext cx="11717385" cy="6287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4675617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F17ADF3-6977-4A26-96B2-FA94BA968D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549" y="0"/>
            <a:ext cx="1088641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23529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876" y="604195"/>
            <a:ext cx="8833698" cy="5867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0515468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404723" cy="1400530"/>
          </a:xfrm>
        </p:spPr>
        <p:txBody>
          <a:bodyPr/>
          <a:lstStyle/>
          <a:p>
            <a:r>
              <a:rPr lang="en-US" sz="2800" b="1" dirty="0"/>
              <a:t>Liver in Birds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893" y="652785"/>
            <a:ext cx="10265980" cy="6205215"/>
          </a:xfrm>
        </p:spPr>
      </p:pic>
    </p:spTree>
    <p:extLst>
      <p:ext uri="{BB962C8B-B14F-4D97-AF65-F5344CB8AC3E}">
        <p14:creationId xmlns:p14="http://schemas.microsoft.com/office/powerpoint/2010/main" val="1726926534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404723" cy="1400530"/>
          </a:xfrm>
        </p:spPr>
        <p:txBody>
          <a:bodyPr/>
          <a:lstStyle/>
          <a:p>
            <a:r>
              <a:rPr lang="en-US" sz="3600" b="1" dirty="0"/>
              <a:t>Pancreas</a:t>
            </a:r>
            <a:br>
              <a:rPr lang="en-US" sz="3600" dirty="0"/>
            </a:br>
            <a:endParaRPr lang="en-US" sz="3600" dirty="0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EDD728B0-1DC9-412D-A874-9E220A2BD4F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6567" y="164568"/>
            <a:ext cx="8287479" cy="6528863"/>
          </a:xfrm>
        </p:spPr>
      </p:pic>
    </p:spTree>
    <p:extLst>
      <p:ext uri="{BB962C8B-B14F-4D97-AF65-F5344CB8AC3E}">
        <p14:creationId xmlns:p14="http://schemas.microsoft.com/office/powerpoint/2010/main" val="1605105709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6924" y="-573292"/>
            <a:ext cx="8130640" cy="7431292"/>
          </a:xfrm>
        </p:spPr>
      </p:pic>
    </p:spTree>
    <p:extLst>
      <p:ext uri="{BB962C8B-B14F-4D97-AF65-F5344CB8AC3E}">
        <p14:creationId xmlns:p14="http://schemas.microsoft.com/office/powerpoint/2010/main" val="1329578344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DA9AB1-8879-4422-8DF0-E6CB329D23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714830F-B663-474B-B6F5-0F520F6A67B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111" y="783771"/>
            <a:ext cx="10829945" cy="5719482"/>
          </a:xfrm>
        </p:spPr>
      </p:pic>
    </p:spTree>
    <p:extLst>
      <p:ext uri="{BB962C8B-B14F-4D97-AF65-F5344CB8AC3E}">
        <p14:creationId xmlns:p14="http://schemas.microsoft.com/office/powerpoint/2010/main" val="607203340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A9918A-6CFF-46C7-A8CE-79AD31F3F1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D271CFD3-1AD5-471A-AECC-B5A9286139A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025" y="634705"/>
            <a:ext cx="5747975" cy="5227253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D93D03F-5DCB-46E0-94EF-64F6F44C450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1394" y="191387"/>
            <a:ext cx="5042581" cy="6475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59690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3B7CE8-7FCC-45CC-B3F7-78BA2352BA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2F03CD3-DFB6-414D-AA5E-509D35D01AB8}"/>
              </a:ext>
            </a:extLst>
          </p:cNvPr>
          <p:cNvSpPr>
            <a:spLocks noGrp="1"/>
          </p:cNvSpPr>
          <p:nvPr>
            <p:ph type="body" sz="half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hart Placeholder 3">
            <a:extLst>
              <a:ext uri="{FF2B5EF4-FFF2-40B4-BE49-F238E27FC236}">
                <a16:creationId xmlns:a16="http://schemas.microsoft.com/office/drawing/2014/main" id="{25C1BCF0-8C80-4C5A-BB66-98FB12E88D16}"/>
              </a:ext>
            </a:extLst>
          </p:cNvPr>
          <p:cNvSpPr>
            <a:spLocks noGrp="1"/>
          </p:cNvSpPr>
          <p:nvPr>
            <p:ph type="chart" sz="half" idx="2"/>
          </p:nvPr>
        </p:nvSpPr>
        <p:spPr/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1EF5449-E0DB-4494-85EC-A77C859AAF8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728" y="480601"/>
            <a:ext cx="5887272" cy="589679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5E48DA3-7F77-4C90-AC08-EC60A178BD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7987" y="480601"/>
            <a:ext cx="4740413" cy="5896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137113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Red">
      <a:dk1>
        <a:sysClr val="windowText" lastClr="000000"/>
      </a:dk1>
      <a:lt1>
        <a:sysClr val="window" lastClr="FFFFFF"/>
      </a:lt1>
      <a:dk2>
        <a:srgbClr val="323232"/>
      </a:dk2>
      <a:lt2>
        <a:srgbClr val="E5C243"/>
      </a:lt2>
      <a:accent1>
        <a:srgbClr val="A5300F"/>
      </a:accent1>
      <a:accent2>
        <a:srgbClr val="D55816"/>
      </a:accent2>
      <a:accent3>
        <a:srgbClr val="E19825"/>
      </a:accent3>
      <a:accent4>
        <a:srgbClr val="B19C7D"/>
      </a:accent4>
      <a:accent5>
        <a:srgbClr val="7F5F52"/>
      </a:accent5>
      <a:accent6>
        <a:srgbClr val="B27D49"/>
      </a:accent6>
      <a:hlink>
        <a:srgbClr val="6B9F25"/>
      </a:hlink>
      <a:folHlink>
        <a:srgbClr val="B26B02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734</TotalTime>
  <Words>905</Words>
  <Application>Microsoft Office PowerPoint</Application>
  <PresentationFormat>Widescreen</PresentationFormat>
  <Paragraphs>169</Paragraphs>
  <Slides>84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84</vt:i4>
      </vt:variant>
    </vt:vector>
  </HeadingPairs>
  <TitlesOfParts>
    <vt:vector size="97" baseType="lpstr">
      <vt:lpstr>Arial</vt:lpstr>
      <vt:lpstr>Century Gothic</vt:lpstr>
      <vt:lpstr>CompactaPlain</vt:lpstr>
      <vt:lpstr>Forte</vt:lpstr>
      <vt:lpstr>Frutiger-Italic</vt:lpstr>
      <vt:lpstr>NewsGothic</vt:lpstr>
      <vt:lpstr>NewsGothic-Bold</vt:lpstr>
      <vt:lpstr>ThiemeArgo2011-Medium</vt:lpstr>
      <vt:lpstr>Times New Roman</vt:lpstr>
      <vt:lpstr>Wingdings</vt:lpstr>
      <vt:lpstr>Wingdings 3</vt:lpstr>
      <vt:lpstr>Ion</vt:lpstr>
      <vt:lpstr>Picture</vt:lpstr>
      <vt:lpstr>In the name of ALLAH</vt:lpstr>
      <vt:lpstr>Histology of the digestive system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Parotid salivary gland</vt:lpstr>
      <vt:lpstr>PowerPoint Presentation</vt:lpstr>
      <vt:lpstr>Sublingual salivary glands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Histology of the Mucosa</vt:lpstr>
      <vt:lpstr>Histology of the Muscularis</vt:lpstr>
      <vt:lpstr>Histology of the Serosa</vt:lpstr>
      <vt:lpstr>Esophagus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    Mucosa: pyloric glands in lamina propria &amp; deeper gastric pits extending half the thickness of mucosa.   Muscularis Externa: inner circular (thickened to form pyloric sphincter) and outer longitudinal layer.  Submucosa &amp; Serosa: same as in fundic part. </vt:lpstr>
      <vt:lpstr>PowerPoint Presentation</vt:lpstr>
      <vt:lpstr>PowerPoint Presentation</vt:lpstr>
      <vt:lpstr>Cells of fundic region</vt:lpstr>
      <vt:lpstr>PowerPoint Presentation</vt:lpstr>
      <vt:lpstr>PowerPoint Presentation</vt:lpstr>
      <vt:lpstr>Ruminants Stomach</vt:lpstr>
      <vt:lpstr>PowerPoint Presentation</vt:lpstr>
      <vt:lpstr>PowerPoint Presentation</vt:lpstr>
      <vt:lpstr>Reticulum </vt:lpstr>
      <vt:lpstr>PowerPoint Presentation</vt:lpstr>
      <vt:lpstr>PowerPoint Presentation</vt:lpstr>
      <vt:lpstr>Proventriculus</vt:lpstr>
      <vt:lpstr>PowerPoint Presentation</vt:lpstr>
      <vt:lpstr>Gizzard </vt:lpstr>
      <vt:lpstr>Small Intestine</vt:lpstr>
      <vt:lpstr>PowerPoint Presentation</vt:lpstr>
      <vt:lpstr>Duodenum</vt:lpstr>
      <vt:lpstr>PowerPoint Presentation</vt:lpstr>
      <vt:lpstr>High power view of the Duodenal Mucosa</vt:lpstr>
      <vt:lpstr>Jejunum</vt:lpstr>
      <vt:lpstr>PowerPoint Presentation</vt:lpstr>
      <vt:lpstr>PowerPoint Presentation</vt:lpstr>
      <vt:lpstr>PowerPoint Presentation</vt:lpstr>
      <vt:lpstr>Ileum</vt:lpstr>
      <vt:lpstr>PowerPoint Presentation</vt:lpstr>
      <vt:lpstr>PowerPoint Presentation</vt:lpstr>
      <vt:lpstr>PowerPoint Presentation</vt:lpstr>
      <vt:lpstr>Large Intestine</vt:lpstr>
      <vt:lpstr>PowerPoint Presentation</vt:lpstr>
      <vt:lpstr>Rectum</vt:lpstr>
      <vt:lpstr>PowerPoint Presentation</vt:lpstr>
      <vt:lpstr>Anal Canal</vt:lpstr>
      <vt:lpstr>Liver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Liver in Birds</vt:lpstr>
      <vt:lpstr>Pancreas 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 the name of ALLAH</dc:title>
  <dc:creator>DELL</dc:creator>
  <cp:lastModifiedBy>Dr_Rasouli</cp:lastModifiedBy>
  <cp:revision>48</cp:revision>
  <dcterms:created xsi:type="dcterms:W3CDTF">2021-07-29T12:36:35Z</dcterms:created>
  <dcterms:modified xsi:type="dcterms:W3CDTF">2026-05-05T11:20:54Z</dcterms:modified>
</cp:coreProperties>
</file>