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56" r:id="rId3"/>
    <p:sldId id="260" r:id="rId4"/>
    <p:sldId id="346" r:id="rId5"/>
    <p:sldId id="265" r:id="rId6"/>
    <p:sldId id="266" r:id="rId7"/>
    <p:sldId id="329" r:id="rId8"/>
    <p:sldId id="264" r:id="rId9"/>
    <p:sldId id="330" r:id="rId10"/>
    <p:sldId id="331" r:id="rId11"/>
    <p:sldId id="267" r:id="rId12"/>
    <p:sldId id="345" r:id="rId13"/>
    <p:sldId id="325" r:id="rId14"/>
    <p:sldId id="334" r:id="rId15"/>
    <p:sldId id="261" r:id="rId16"/>
    <p:sldId id="262" r:id="rId17"/>
    <p:sldId id="268" r:id="rId18"/>
    <p:sldId id="335" r:id="rId19"/>
    <p:sldId id="336" r:id="rId20"/>
    <p:sldId id="263" r:id="rId21"/>
    <p:sldId id="332" r:id="rId22"/>
    <p:sldId id="333" r:id="rId23"/>
    <p:sldId id="321" r:id="rId24"/>
    <p:sldId id="283" r:id="rId25"/>
    <p:sldId id="284" r:id="rId26"/>
    <p:sldId id="286" r:id="rId27"/>
    <p:sldId id="258" r:id="rId28"/>
    <p:sldId id="287" r:id="rId29"/>
    <p:sldId id="269" r:id="rId30"/>
    <p:sldId id="289" r:id="rId31"/>
    <p:sldId id="326" r:id="rId32"/>
    <p:sldId id="270" r:id="rId33"/>
    <p:sldId id="271" r:id="rId34"/>
    <p:sldId id="290" r:id="rId35"/>
    <p:sldId id="327" r:id="rId36"/>
    <p:sldId id="272" r:id="rId37"/>
    <p:sldId id="291" r:id="rId38"/>
    <p:sldId id="273" r:id="rId39"/>
    <p:sldId id="274" r:id="rId40"/>
    <p:sldId id="292" r:id="rId41"/>
    <p:sldId id="337" r:id="rId42"/>
    <p:sldId id="295" r:id="rId43"/>
    <p:sldId id="275" r:id="rId44"/>
    <p:sldId id="328" r:id="rId45"/>
    <p:sldId id="276" r:id="rId46"/>
    <p:sldId id="278" r:id="rId47"/>
    <p:sldId id="288" r:id="rId48"/>
    <p:sldId id="279" r:id="rId49"/>
    <p:sldId id="277" r:id="rId50"/>
    <p:sldId id="323" r:id="rId51"/>
    <p:sldId id="293" r:id="rId52"/>
    <p:sldId id="294" r:id="rId53"/>
    <p:sldId id="280" r:id="rId54"/>
    <p:sldId id="281" r:id="rId55"/>
    <p:sldId id="282" r:id="rId56"/>
    <p:sldId id="302" r:id="rId57"/>
    <p:sldId id="311" r:id="rId58"/>
    <p:sldId id="304" r:id="rId59"/>
    <p:sldId id="306" r:id="rId60"/>
    <p:sldId id="309" r:id="rId61"/>
    <p:sldId id="338" r:id="rId62"/>
    <p:sldId id="310" r:id="rId63"/>
    <p:sldId id="308" r:id="rId64"/>
    <p:sldId id="296" r:id="rId65"/>
    <p:sldId id="339" r:id="rId66"/>
    <p:sldId id="324" r:id="rId67"/>
    <p:sldId id="312" r:id="rId68"/>
    <p:sldId id="299" r:id="rId69"/>
    <p:sldId id="313" r:id="rId70"/>
    <p:sldId id="297" r:id="rId71"/>
    <p:sldId id="315" r:id="rId72"/>
    <p:sldId id="300" r:id="rId73"/>
    <p:sldId id="322" r:id="rId74"/>
    <p:sldId id="317" r:id="rId75"/>
    <p:sldId id="318" r:id="rId76"/>
    <p:sldId id="341" r:id="rId77"/>
    <p:sldId id="320" r:id="rId78"/>
    <p:sldId id="340" r:id="rId79"/>
    <p:sldId id="342" r:id="rId80"/>
    <p:sldId id="301" r:id="rId81"/>
    <p:sldId id="316" r:id="rId82"/>
    <p:sldId id="319" r:id="rId83"/>
    <p:sldId id="343" r:id="rId84"/>
    <p:sldId id="344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3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19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8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3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4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22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62043-B7B9-466C-824B-3C9CAF613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8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E045C-0D0B-4D84-9A52-CC62289C3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57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2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3B5190D-A5FB-4765-9C64-C8F7B67C7AE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9E2E-C002-4747-9ACC-2932337A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54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jpeg"/><Relationship Id="rId5" Type="http://schemas.openxmlformats.org/officeDocument/2006/relationships/hyperlink" Target="javascript:swap('duo021he');" TargetMode="Externa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2" y="0"/>
            <a:ext cx="12593782" cy="6823711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967" y="209047"/>
            <a:ext cx="6316824" cy="45342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/>
          <a:p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In the name of </a:t>
            </a:r>
            <a:r>
              <a:rPr lang="en-US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ALLAH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4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06AF-1BF2-484F-B369-6634E76D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A6BF2-7E9D-4C34-97E8-9BDE5F91D69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FC25B53-5D7E-4A98-8CB0-A8036EBBEB87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3CA2-BD7D-4A74-9F0B-E1D23997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0" y="609600"/>
            <a:ext cx="5911560" cy="592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BE70BF-B4D5-4EA8-894E-D7386C129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09" y="609600"/>
            <a:ext cx="4992165" cy="59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stebu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2" y="265251"/>
            <a:ext cx="5661891" cy="42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85" y="455764"/>
            <a:ext cx="4325101" cy="4162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602FCC-9B05-4712-8B47-CD26F63B0486}"/>
              </a:ext>
            </a:extLst>
          </p:cNvPr>
          <p:cNvSpPr txBox="1"/>
          <p:nvPr/>
        </p:nvSpPr>
        <p:spPr>
          <a:xfrm>
            <a:off x="3047223" y="4725310"/>
            <a:ext cx="6097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Taste buds are intraepithelial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structures which are sensitive for taste.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Sensory gustatory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cells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of the taste bud convert chemical molecules into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neural impulses which travel along neurons to higher centers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in the brain for interpretation as sweet, sour or salty tastes.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sustentacular cells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of the taste bud are supportive,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while 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basal cells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are thought to be precursor cells.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46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606445-EBE0-4B08-ACE5-36E5789AF742}"/>
              </a:ext>
            </a:extLst>
          </p:cNvPr>
          <p:cNvSpPr txBox="1"/>
          <p:nvPr/>
        </p:nvSpPr>
        <p:spPr>
          <a:xfrm>
            <a:off x="641481" y="1480725"/>
            <a:ext cx="609755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0005F8"/>
                </a:solidFill>
                <a:highlight>
                  <a:srgbClr val="FFFF00"/>
                </a:highlight>
                <a:latin typeface="CompactaPlain"/>
              </a:rPr>
              <a:t>Salivary Glands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secretory adenomeres of salivary glands are classified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as serous, mucous or mixed, based on the epithelial cell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C000"/>
                </a:solidFill>
                <a:latin typeface="NewsGothic"/>
              </a:rPr>
              <a:t>types. </a:t>
            </a:r>
            <a:r>
              <a:rPr lang="fr-FR" sz="1800" b="1" i="0" u="none" strike="noStrike" baseline="0" dirty="0" err="1">
                <a:solidFill>
                  <a:srgbClr val="FFC000"/>
                </a:solidFill>
                <a:latin typeface="NewsGothic-Bold"/>
              </a:rPr>
              <a:t>Serous</a:t>
            </a:r>
            <a:r>
              <a:rPr lang="fr-FR" sz="1800" b="1" i="0" u="none" strike="noStrike" baseline="0" dirty="0">
                <a:solidFill>
                  <a:srgbClr val="FFC000"/>
                </a:solidFill>
                <a:latin typeface="NewsGothic-Bold"/>
              </a:rPr>
              <a:t> </a:t>
            </a:r>
            <a:r>
              <a:rPr lang="fr-FR" sz="1800" b="0" i="0" u="none" strike="noStrike" baseline="0" dirty="0" err="1">
                <a:solidFill>
                  <a:srgbClr val="FFC000"/>
                </a:solidFill>
                <a:latin typeface="NewsGothic"/>
              </a:rPr>
              <a:t>cells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NewsGothic"/>
              </a:rPr>
              <a:t> </a:t>
            </a:r>
            <a:r>
              <a:rPr lang="fr-FR" sz="1800" b="0" i="0" u="none" strike="noStrike" baseline="0" dirty="0" err="1">
                <a:solidFill>
                  <a:srgbClr val="FFC000"/>
                </a:solidFill>
                <a:latin typeface="NewsGothic"/>
              </a:rPr>
              <a:t>contain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NewsGothic"/>
              </a:rPr>
              <a:t> apical, </a:t>
            </a:r>
            <a:r>
              <a:rPr lang="fr-FR" sz="1800" b="0" i="0" u="none" strike="noStrike" baseline="0" dirty="0" err="1">
                <a:solidFill>
                  <a:srgbClr val="FFC000"/>
                </a:solidFill>
                <a:latin typeface="NewsGothic"/>
              </a:rPr>
              <a:t>acidophilic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NewsGothic"/>
              </a:rPr>
              <a:t> </a:t>
            </a:r>
            <a:r>
              <a:rPr lang="fr-FR" sz="1800" b="1" i="0" u="none" strike="noStrike" baseline="0" dirty="0" err="1">
                <a:solidFill>
                  <a:srgbClr val="FFC000"/>
                </a:solidFill>
                <a:latin typeface="NewsGothic-Bold"/>
              </a:rPr>
              <a:t>zymogen</a:t>
            </a:r>
            <a:endParaRPr lang="fr-FR" sz="1800" b="1" i="0" u="none" strike="noStrike" baseline="0" dirty="0">
              <a:solidFill>
                <a:srgbClr val="FFC000"/>
              </a:solidFill>
              <a:latin typeface="NewsGothic-Bold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granules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which are the stored protein and polysaccharide precursors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of saliva.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Mucous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cells have light-staining cytoplasm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and a basal nucleus.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Mixed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adenomeres can have either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intermixed regions of serous and mucous cells or mucous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cells with surrounding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serous demilunes. Myoepithelial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cells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surround the secretory units and can contract to assist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discharge of the saliva into the duct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E8F36-3BE5-4DC2-983A-9218A21C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569" y="1032015"/>
            <a:ext cx="3010022" cy="53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A9EDE1-1EA0-4A3D-83D1-13B54CE7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3" y="2824843"/>
            <a:ext cx="10212093" cy="2675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8C4C8-218D-4291-BA86-B3EABC06C2B8}"/>
              </a:ext>
            </a:extLst>
          </p:cNvPr>
          <p:cNvSpPr txBox="1"/>
          <p:nvPr/>
        </p:nvSpPr>
        <p:spPr>
          <a:xfrm>
            <a:off x="502104" y="65625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u="none" strike="noStrike" baseline="0" dirty="0">
                <a:solidFill>
                  <a:srgbClr val="0066FF"/>
                </a:solidFill>
                <a:highlight>
                  <a:srgbClr val="FFFF00"/>
                </a:highlight>
                <a:latin typeface="ThiemeArgo2011-Medium"/>
              </a:rPr>
              <a:t>Salivary Glands</a:t>
            </a:r>
            <a:endParaRPr lang="en-US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855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EF67-8920-45C1-BDD2-2152072D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C7C9E-8642-4FA3-A60E-591B8ADE056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9D41B8F-FDEE-4640-8384-1CD5C1259CFB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46EFB-4CFA-4A73-A002-02668C6E8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56" y="27215"/>
            <a:ext cx="6153972" cy="66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6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99" y="480427"/>
            <a:ext cx="9404723" cy="1400530"/>
          </a:xfrm>
        </p:spPr>
        <p:txBody>
          <a:bodyPr/>
          <a:lstStyle/>
          <a:p>
            <a:r>
              <a:rPr lang="en-US" sz="4000" b="1" i="1" dirty="0">
                <a:solidFill>
                  <a:srgbClr val="FFFF00"/>
                </a:solidFill>
                <a:latin typeface="Frutiger-Italic"/>
              </a:rPr>
              <a:t>Parotid salivary gland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04" y="1687537"/>
            <a:ext cx="9302568" cy="4806904"/>
          </a:xfrm>
        </p:spPr>
      </p:pic>
    </p:spTree>
    <p:extLst>
      <p:ext uri="{BB962C8B-B14F-4D97-AF65-F5344CB8AC3E}">
        <p14:creationId xmlns:p14="http://schemas.microsoft.com/office/powerpoint/2010/main" val="41172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5" y="1395655"/>
            <a:ext cx="9502247" cy="5129836"/>
          </a:xfrm>
        </p:spPr>
      </p:pic>
      <p:sp>
        <p:nvSpPr>
          <p:cNvPr id="5" name="Rectangle 4"/>
          <p:cNvSpPr/>
          <p:nvPr/>
        </p:nvSpPr>
        <p:spPr>
          <a:xfrm>
            <a:off x="546381" y="410290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1" u="none" strike="noStrike" baseline="0" dirty="0">
                <a:solidFill>
                  <a:srgbClr val="FFFF00"/>
                </a:solidFill>
                <a:latin typeface="Frutiger-Italic"/>
              </a:rPr>
              <a:t>Mandibular salivary gland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8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20" y="546439"/>
            <a:ext cx="9404723" cy="1400530"/>
          </a:xfrm>
        </p:spPr>
        <p:txBody>
          <a:bodyPr/>
          <a:lstStyle/>
          <a:p>
            <a:r>
              <a:rPr lang="en-US" sz="2800" b="1" i="1" dirty="0">
                <a:solidFill>
                  <a:srgbClr val="FFFF00"/>
                </a:solidFill>
                <a:latin typeface="Frutiger-Italic"/>
              </a:rPr>
              <a:t>Sublingual salivary glands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93" y="1378933"/>
            <a:ext cx="8573450" cy="5123779"/>
          </a:xfrm>
        </p:spPr>
      </p:pic>
    </p:spTree>
    <p:extLst>
      <p:ext uri="{BB962C8B-B14F-4D97-AF65-F5344CB8AC3E}">
        <p14:creationId xmlns:p14="http://schemas.microsoft.com/office/powerpoint/2010/main" val="138037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A569AE-9509-496D-834A-216A83166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2" y="803143"/>
            <a:ext cx="5391294" cy="52517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DED7A-3EE1-4C1D-99D7-0AE1AD75132B}"/>
              </a:ext>
            </a:extLst>
          </p:cNvPr>
          <p:cNvSpPr txBox="1"/>
          <p:nvPr/>
        </p:nvSpPr>
        <p:spPr>
          <a:xfrm>
            <a:off x="285583" y="2546964"/>
            <a:ext cx="65410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intralobular portion of the salivary gland duct system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begins with a short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intercalated duct,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lined by simple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cuboidal epithelium. The epithelium continues as simple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columnar epithelium with extensive basal plasma membrane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infoldings in 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striated duct.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Striated ducts are unique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salivary gland duct system.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striated ducts empty into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interlobular ducts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followed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by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lobular ducts.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Epithelium height increases from simple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stratified columnar in the larger ducts.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6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85EE-E877-4EEA-9BF0-BD56DF12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529E4-DD94-49F3-B0F6-17887A560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9" y="10691"/>
            <a:ext cx="8778987" cy="6847310"/>
          </a:xfrm>
        </p:spPr>
      </p:pic>
    </p:spTree>
    <p:extLst>
      <p:ext uri="{BB962C8B-B14F-4D97-AF65-F5344CB8AC3E}">
        <p14:creationId xmlns:p14="http://schemas.microsoft.com/office/powerpoint/2010/main" val="7206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6212" y="301337"/>
            <a:ext cx="10940063" cy="713509"/>
          </a:xfrm>
        </p:spPr>
        <p:txBody>
          <a:bodyPr/>
          <a:lstStyle/>
          <a:p>
            <a:r>
              <a:rPr lang="en-US" sz="4000" b="1" dirty="0">
                <a:solidFill>
                  <a:srgbClr val="FFFF00"/>
                </a:solidFill>
              </a:rPr>
              <a:t>Histology of the digestive system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5" y="1530928"/>
            <a:ext cx="10009540" cy="49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57200"/>
            <a:ext cx="4191000" cy="6061364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Basic Histological Layers: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altLang="en-US" sz="2400" b="1" dirty="0">
                <a:solidFill>
                  <a:srgbClr val="FFFF99"/>
                </a:solidFill>
              </a:rPr>
              <a:t>Mucosa: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a.  Epithelium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b.  Lamina </a:t>
            </a:r>
            <a:r>
              <a:rPr lang="en-US" altLang="en-US" sz="2400" b="1" dirty="0" err="1">
                <a:solidFill>
                  <a:srgbClr val="FFFF99"/>
                </a:solidFill>
              </a:rPr>
              <a:t>Propria</a:t>
            </a:r>
            <a:endParaRPr lang="en-US" altLang="en-US" sz="2400" b="1" dirty="0">
              <a:solidFill>
                <a:srgbClr val="FFFF99"/>
              </a:solidFill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c.  </a:t>
            </a:r>
            <a:r>
              <a:rPr lang="en-US" altLang="en-US" sz="2400" b="1" dirty="0" err="1">
                <a:solidFill>
                  <a:srgbClr val="FFFF99"/>
                </a:solidFill>
              </a:rPr>
              <a:t>Muscularis</a:t>
            </a:r>
            <a:r>
              <a:rPr lang="en-US" altLang="en-US" sz="2400" b="1" dirty="0">
                <a:solidFill>
                  <a:srgbClr val="FFFF99"/>
                </a:solidFill>
              </a:rPr>
              <a:t> Mucosae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2"/>
            </a:pPr>
            <a:r>
              <a:rPr lang="en-US" altLang="en-US" sz="2400" b="1" dirty="0">
                <a:solidFill>
                  <a:srgbClr val="FFFF99"/>
                </a:solidFill>
              </a:rPr>
              <a:t>Submucosa: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Submucosal plexus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	“Plexus of Meissner”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3"/>
            </a:pPr>
            <a:r>
              <a:rPr lang="en-US" altLang="en-US" sz="2400" b="1" dirty="0" err="1">
                <a:solidFill>
                  <a:srgbClr val="FFFF99"/>
                </a:solidFill>
              </a:rPr>
              <a:t>Muscularis</a:t>
            </a:r>
            <a:r>
              <a:rPr lang="en-US" altLang="en-US" sz="2400" b="1" dirty="0">
                <a:solidFill>
                  <a:srgbClr val="FFFF99"/>
                </a:solidFill>
              </a:rPr>
              <a:t>: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Myenteric plexus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rgbClr val="FFFF99"/>
                </a:solidFill>
              </a:rPr>
              <a:t>		“Plexus of </a:t>
            </a:r>
            <a:r>
              <a:rPr lang="en-US" altLang="en-US" sz="2400" b="1" dirty="0" err="1">
                <a:solidFill>
                  <a:srgbClr val="FFFF99"/>
                </a:solidFill>
              </a:rPr>
              <a:t>Auerbach</a:t>
            </a:r>
            <a:endParaRPr lang="en-US" altLang="en-US" sz="2400" b="1" dirty="0">
              <a:solidFill>
                <a:srgbClr val="FFFF99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4"/>
            </a:pPr>
            <a:r>
              <a:rPr lang="en-US" altLang="en-US" sz="2400" b="1" dirty="0">
                <a:solidFill>
                  <a:srgbClr val="FFFF99"/>
                </a:solidFill>
              </a:rPr>
              <a:t>Serosa </a:t>
            </a:r>
          </a:p>
          <a:p>
            <a:pPr marL="533400" indent="-533400">
              <a:lnSpc>
                <a:spcPct val="90000"/>
              </a:lnSpc>
              <a:buNone/>
            </a:pPr>
            <a:endParaRPr lang="en-US" altLang="en-US" sz="2400" b="1" dirty="0">
              <a:solidFill>
                <a:srgbClr val="FFFF99"/>
              </a:solidFill>
              <a:latin typeface="Arial" panose="020B0604020202020204" pitchFamily="34" charset="0"/>
            </a:endParaRPr>
          </a:p>
        </p:txBody>
      </p:sp>
      <p:pic>
        <p:nvPicPr>
          <p:cNvPr id="5124" name="Picture 6" descr="17767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270037"/>
            <a:ext cx="5611091" cy="5248527"/>
          </a:xfrm>
          <a:noFill/>
        </p:spPr>
      </p:pic>
    </p:spTree>
    <p:extLst>
      <p:ext uri="{BB962C8B-B14F-4D97-AF65-F5344CB8AC3E}">
        <p14:creationId xmlns:p14="http://schemas.microsoft.com/office/powerpoint/2010/main" val="4053393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0544213-00CA-44AE-A2FA-998184AA6D2F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2BE24-4590-4A82-A3BB-D02B70922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92" y="403883"/>
            <a:ext cx="8467465" cy="60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8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0D8C-206E-484F-8B3B-EBEBB02F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5C80A-5440-40B1-AEF0-7822B08CF79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96FAAE9-2BE9-42DA-85FC-C061FAB09924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D04E7-B83E-4BFA-B353-33435C863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57" y="326621"/>
            <a:ext cx="8158685" cy="62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5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4BBB3-4F5F-4E44-A572-ABC6771A0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9" y="1792278"/>
            <a:ext cx="10785821" cy="3907482"/>
          </a:xfrm>
        </p:spPr>
      </p:pic>
    </p:spTree>
    <p:extLst>
      <p:ext uri="{BB962C8B-B14F-4D97-AF65-F5344CB8AC3E}">
        <p14:creationId xmlns:p14="http://schemas.microsoft.com/office/powerpoint/2010/main" val="43975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99"/>
                </a:solidFill>
              </a:rPr>
              <a:t>Histology of the Mucosa</a:t>
            </a:r>
          </a:p>
        </p:txBody>
      </p:sp>
      <p:graphicFrame>
        <p:nvGraphicFramePr>
          <p:cNvPr id="3163" name="Group 9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29892094"/>
              </p:ext>
            </p:extLst>
          </p:nvPr>
        </p:nvGraphicFramePr>
        <p:xfrm>
          <a:off x="2133600" y="1579419"/>
          <a:ext cx="7176655" cy="4627416"/>
        </p:xfrm>
        <a:graphic>
          <a:graphicData uri="http://schemas.openxmlformats.org/drawingml/2006/table">
            <a:tbl>
              <a:tblPr/>
              <a:tblGrid>
                <a:gridCol w="2306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9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Epithelium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Mouth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Nonkeratinized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Pharynx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Nonkeratinized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Stratified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Squamous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Esophagus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Nonkeratinized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Stomach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Small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Anus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Nonkeratinized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Stratified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Squamous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979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55964" y="519546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99"/>
                </a:solidFill>
              </a:rPr>
              <a:t>Histology of the </a:t>
            </a:r>
            <a:r>
              <a:rPr lang="en-US" altLang="en-US" sz="4000" b="1" dirty="0" err="1">
                <a:solidFill>
                  <a:srgbClr val="FFFF99"/>
                </a:solidFill>
              </a:rPr>
              <a:t>Muscularis</a:t>
            </a:r>
            <a:endParaRPr lang="en-US" altLang="en-US" sz="4000" b="1" dirty="0">
              <a:solidFill>
                <a:srgbClr val="FFFF99"/>
              </a:solidFill>
            </a:endParaRPr>
          </a:p>
        </p:txBody>
      </p:sp>
      <p:graphicFrame>
        <p:nvGraphicFramePr>
          <p:cNvPr id="618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10312268"/>
              </p:ext>
            </p:extLst>
          </p:nvPr>
        </p:nvGraphicFramePr>
        <p:xfrm>
          <a:off x="1717964" y="2327564"/>
          <a:ext cx="8063345" cy="3449782"/>
        </p:xfrm>
        <a:graphic>
          <a:graphicData uri="http://schemas.openxmlformats.org/drawingml/2006/table">
            <a:tbl>
              <a:tblPr/>
              <a:tblGrid>
                <a:gridCol w="2591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7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Smooth muscle layers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Esophagus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2, circular and longitudinal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Stomach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3, oblique, circular, and longitudinal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Small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2, circular and longitudinal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2, circular and longitudinal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79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99"/>
                </a:solidFill>
              </a:rPr>
              <a:t>Histology of the Serosa</a:t>
            </a:r>
          </a:p>
        </p:txBody>
      </p:sp>
      <p:graphicFrame>
        <p:nvGraphicFramePr>
          <p:cNvPr id="7218" name="Group 5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91599607"/>
              </p:ext>
            </p:extLst>
          </p:nvPr>
        </p:nvGraphicFramePr>
        <p:xfrm>
          <a:off x="1911927" y="1641763"/>
          <a:ext cx="7176655" cy="4088429"/>
        </p:xfrm>
        <a:graphic>
          <a:graphicData uri="http://schemas.openxmlformats.org/drawingml/2006/table">
            <a:tbl>
              <a:tblPr/>
              <a:tblGrid>
                <a:gridCol w="2306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9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Organ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Serosa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Esophagus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Adventitia due to the fact that the esophagus is not in a cavity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Stomach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Visceral Peritoneum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Small Intestine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Visceral Peritoneum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Large Intestine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Visceral Peritoneum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Anus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Adventitia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79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20209"/>
            <a:ext cx="9404723" cy="1400530"/>
          </a:xfrm>
        </p:spPr>
        <p:txBody>
          <a:bodyPr/>
          <a:lstStyle/>
          <a:p>
            <a:r>
              <a:rPr lang="en-US" sz="3200" b="1" i="1" dirty="0"/>
              <a:t>Esophagus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43" y="505054"/>
            <a:ext cx="8537557" cy="6352946"/>
          </a:xfrm>
        </p:spPr>
      </p:pic>
      <p:sp>
        <p:nvSpPr>
          <p:cNvPr id="3" name="Rectangle 2"/>
          <p:cNvSpPr/>
          <p:nvPr/>
        </p:nvSpPr>
        <p:spPr>
          <a:xfrm>
            <a:off x="152401" y="1617721"/>
            <a:ext cx="37130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FF99"/>
                </a:solidFill>
              </a:rPr>
              <a:t>Mucosa:</a:t>
            </a:r>
            <a:r>
              <a:rPr lang="en-US" altLang="en-US" dirty="0">
                <a:solidFill>
                  <a:srgbClr val="FFFF99"/>
                </a:solidFill>
              </a:rPr>
              <a:t> Stratified squamous  non - keratinized epithelium</a:t>
            </a:r>
          </a:p>
          <a:p>
            <a:endParaRPr lang="en-US" altLang="en-US" dirty="0">
              <a:solidFill>
                <a:srgbClr val="FFFF99"/>
              </a:solidFill>
            </a:endParaRPr>
          </a:p>
          <a:p>
            <a:r>
              <a:rPr lang="en-US" altLang="en-US" b="1" dirty="0">
                <a:solidFill>
                  <a:srgbClr val="FFFF99"/>
                </a:solidFill>
              </a:rPr>
              <a:t>Submucosa</a:t>
            </a:r>
            <a:r>
              <a:rPr lang="en-US" altLang="en-US" dirty="0">
                <a:solidFill>
                  <a:srgbClr val="FFFF99"/>
                </a:solidFill>
              </a:rPr>
              <a:t>: contains Meissner’s plexus and </a:t>
            </a:r>
            <a:r>
              <a:rPr lang="en-US" altLang="en-US" dirty="0" err="1">
                <a:solidFill>
                  <a:srgbClr val="FFFF99"/>
                </a:solidFill>
              </a:rPr>
              <a:t>oesophageal</a:t>
            </a:r>
            <a:r>
              <a:rPr lang="en-US" altLang="en-US" dirty="0">
                <a:solidFill>
                  <a:srgbClr val="FFFF99"/>
                </a:solidFill>
              </a:rPr>
              <a:t> glands</a:t>
            </a:r>
          </a:p>
          <a:p>
            <a:endParaRPr lang="en-US" altLang="en-US" dirty="0">
              <a:solidFill>
                <a:srgbClr val="FFFF99"/>
              </a:solidFill>
            </a:endParaRPr>
          </a:p>
          <a:p>
            <a:r>
              <a:rPr lang="en-US" altLang="en-US" b="1" dirty="0" err="1">
                <a:solidFill>
                  <a:srgbClr val="FFFF99"/>
                </a:solidFill>
              </a:rPr>
              <a:t>Muscularis</a:t>
            </a:r>
            <a:r>
              <a:rPr lang="en-US" altLang="en-US" b="1" dirty="0">
                <a:solidFill>
                  <a:srgbClr val="FFFF99"/>
                </a:solidFill>
              </a:rPr>
              <a:t> externa:</a:t>
            </a:r>
          </a:p>
          <a:p>
            <a:endParaRPr lang="en-US" altLang="en-US" b="1" dirty="0">
              <a:solidFill>
                <a:srgbClr val="FFFF99"/>
              </a:solidFill>
            </a:endParaRPr>
          </a:p>
          <a:p>
            <a:r>
              <a:rPr lang="en-US" altLang="en-US" dirty="0">
                <a:solidFill>
                  <a:srgbClr val="FFFF99"/>
                </a:solidFill>
              </a:rPr>
              <a:t>Upper : skeletal </a:t>
            </a:r>
            <a:r>
              <a:rPr lang="en-US" altLang="en-US" dirty="0" err="1">
                <a:solidFill>
                  <a:srgbClr val="FFFF99"/>
                </a:solidFill>
              </a:rPr>
              <a:t>fibres</a:t>
            </a:r>
            <a:endParaRPr lang="en-US" altLang="en-US" dirty="0">
              <a:solidFill>
                <a:srgbClr val="FFFF99"/>
              </a:solidFill>
            </a:endParaRPr>
          </a:p>
          <a:p>
            <a:r>
              <a:rPr lang="en-US" altLang="en-US" dirty="0">
                <a:solidFill>
                  <a:srgbClr val="FFFF99"/>
                </a:solidFill>
              </a:rPr>
              <a:t>Lower :  smooth </a:t>
            </a:r>
            <a:r>
              <a:rPr lang="en-US" altLang="en-US" dirty="0" err="1">
                <a:solidFill>
                  <a:srgbClr val="FFFF99"/>
                </a:solidFill>
              </a:rPr>
              <a:t>fibres</a:t>
            </a:r>
            <a:r>
              <a:rPr lang="en-US" altLang="en-US" dirty="0">
                <a:solidFill>
                  <a:srgbClr val="FFFF99"/>
                </a:solidFill>
              </a:rPr>
              <a:t>    </a:t>
            </a:r>
          </a:p>
          <a:p>
            <a:endParaRPr lang="en-US" altLang="en-US" dirty="0">
              <a:solidFill>
                <a:srgbClr val="FFFF99"/>
              </a:solidFill>
            </a:endParaRPr>
          </a:p>
          <a:p>
            <a:r>
              <a:rPr lang="en-US" altLang="en-US" b="1" dirty="0">
                <a:solidFill>
                  <a:srgbClr val="FFFF99"/>
                </a:solidFill>
              </a:rPr>
              <a:t>Adventitia: </a:t>
            </a:r>
            <a:r>
              <a:rPr lang="en-US" altLang="en-US" dirty="0">
                <a:solidFill>
                  <a:srgbClr val="FFFF99"/>
                </a:solidFill>
              </a:rPr>
              <a:t>loose areolar connective tissue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7342C59-19CA-43B2-A235-8EE8C2A57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5943">
            <a:off x="9925939" y="155006"/>
            <a:ext cx="2163515" cy="2119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317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7" y="453423"/>
            <a:ext cx="9610257" cy="6198077"/>
          </a:xfrm>
        </p:spPr>
      </p:pic>
    </p:spTree>
    <p:extLst>
      <p:ext uri="{BB962C8B-B14F-4D97-AF65-F5344CB8AC3E}">
        <p14:creationId xmlns:p14="http://schemas.microsoft.com/office/powerpoint/2010/main" val="271712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0" y="1246614"/>
            <a:ext cx="8914071" cy="5001785"/>
          </a:xfrm>
        </p:spPr>
      </p:pic>
    </p:spTree>
    <p:extLst>
      <p:ext uri="{BB962C8B-B14F-4D97-AF65-F5344CB8AC3E}">
        <p14:creationId xmlns:p14="http://schemas.microsoft.com/office/powerpoint/2010/main" val="16322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9B326E-4509-4533-9A38-7D5CEACED5E9}"/>
              </a:ext>
            </a:extLst>
          </p:cNvPr>
          <p:cNvSpPr txBox="1"/>
          <p:nvPr/>
        </p:nvSpPr>
        <p:spPr>
          <a:xfrm>
            <a:off x="132760" y="127470"/>
            <a:ext cx="609755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0070C0"/>
                </a:solidFill>
                <a:highlight>
                  <a:srgbClr val="FFFF00"/>
                </a:highlight>
                <a:latin typeface="CompactaPlain"/>
              </a:rPr>
              <a:t>Lips and Cheeks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lips and cheeks are folds of tissue with skin on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external surface and mucous membrane adjacent to the oral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cavity. The mucous membrane is stratified squamous epithelium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which is keratinized in the ruminant and horse.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Underlying connective tissue contains serous or mixed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glands and skeletal muscle.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391F6-4508-407D-8A90-7A1F58FAD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448" y="2542309"/>
            <a:ext cx="7665526" cy="41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4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0" y="942054"/>
            <a:ext cx="9887464" cy="5514163"/>
          </a:xfrm>
        </p:spPr>
      </p:pic>
    </p:spTree>
    <p:extLst>
      <p:ext uri="{BB962C8B-B14F-4D97-AF65-F5344CB8AC3E}">
        <p14:creationId xmlns:p14="http://schemas.microsoft.com/office/powerpoint/2010/main" val="396714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0C82-7B31-41AF-97FB-2376D207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79802-FC72-4348-B517-115F0696C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923475-298A-46BD-94F9-32B724C65EE1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829584"/>
            <a:ext cx="10707689" cy="57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0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03" y="1108362"/>
            <a:ext cx="8347805" cy="5290071"/>
          </a:xfrm>
        </p:spPr>
      </p:pic>
      <p:sp>
        <p:nvSpPr>
          <p:cNvPr id="2" name="Rectangle 1"/>
          <p:cNvSpPr/>
          <p:nvPr/>
        </p:nvSpPr>
        <p:spPr>
          <a:xfrm>
            <a:off x="207085" y="196333"/>
            <a:ext cx="3547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</a:rPr>
              <a:t>Esophagus in Birds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7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56" y="154457"/>
            <a:ext cx="5850399" cy="6384460"/>
          </a:xfrm>
        </p:spPr>
      </p:pic>
      <p:sp>
        <p:nvSpPr>
          <p:cNvPr id="2" name="Rectangle 1"/>
          <p:cNvSpPr/>
          <p:nvPr/>
        </p:nvSpPr>
        <p:spPr>
          <a:xfrm>
            <a:off x="622723" y="391455"/>
            <a:ext cx="1170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chemeClr val="tx2"/>
                </a:solidFill>
              </a:rPr>
              <a:t>Crop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6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8" y="452718"/>
            <a:ext cx="9063946" cy="5891566"/>
          </a:xfrm>
        </p:spPr>
      </p:pic>
    </p:spTree>
    <p:extLst>
      <p:ext uri="{BB962C8B-B14F-4D97-AF65-F5344CB8AC3E}">
        <p14:creationId xmlns:p14="http://schemas.microsoft.com/office/powerpoint/2010/main" val="591129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2DF4B8-D6AC-4D78-A0B1-E359F6A75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11" y="0"/>
            <a:ext cx="8312869" cy="705612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FD8D1C-879E-498C-BB25-978C7A6839A0}"/>
              </a:ext>
            </a:extLst>
          </p:cNvPr>
          <p:cNvSpPr txBox="1">
            <a:spLocks/>
          </p:cNvSpPr>
          <p:nvPr/>
        </p:nvSpPr>
        <p:spPr>
          <a:xfrm>
            <a:off x="259080" y="65238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i="1"/>
              <a:t>Stomach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77318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56800"/>
            <a:ext cx="7541230" cy="5296399"/>
          </a:xfrm>
        </p:spPr>
      </p:pic>
      <p:sp>
        <p:nvSpPr>
          <p:cNvPr id="3" name="Rectangle 2"/>
          <p:cNvSpPr/>
          <p:nvPr/>
        </p:nvSpPr>
        <p:spPr>
          <a:xfrm>
            <a:off x="1" y="1157389"/>
            <a:ext cx="4017818" cy="481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600" b="1" kern="0" dirty="0" err="1">
                <a:solidFill>
                  <a:srgbClr val="FFFF99"/>
                </a:solidFill>
                <a:latin typeface="Times New Roman"/>
              </a:rPr>
              <a:t>Mucosa</a:t>
            </a:r>
            <a:r>
              <a:rPr lang="en-US" altLang="en-US" sz="2600" kern="0" dirty="0" err="1">
                <a:solidFill>
                  <a:srgbClr val="FFFF99"/>
                </a:solidFill>
                <a:latin typeface="Times New Roman"/>
              </a:rPr>
              <a:t>:simple</a:t>
            </a:r>
            <a:r>
              <a:rPr lang="en-US" altLang="en-US" sz="2600" kern="0" dirty="0">
                <a:solidFill>
                  <a:srgbClr val="FFFF99"/>
                </a:solidFill>
                <a:latin typeface="Times New Roman"/>
              </a:rPr>
              <a:t> columnar epithelium  and presence of gastric pits.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FFFF99"/>
                </a:solidFill>
                <a:latin typeface="Times New Roman"/>
              </a:rPr>
              <a:t>Stomach is divided into three histological regions on the basis of nature of glands: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600" kern="0" dirty="0">
                <a:solidFill>
                  <a:srgbClr val="FFFF99"/>
                </a:solidFill>
                <a:latin typeface="Times New Roman"/>
              </a:rPr>
              <a:t>Cardiac region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600" kern="0" dirty="0" err="1">
                <a:solidFill>
                  <a:srgbClr val="FFFF99"/>
                </a:solidFill>
                <a:latin typeface="Times New Roman"/>
              </a:rPr>
              <a:t>Fundic</a:t>
            </a:r>
            <a:r>
              <a:rPr lang="en-US" altLang="en-US" sz="2600" kern="0" dirty="0">
                <a:solidFill>
                  <a:srgbClr val="FFFF99"/>
                </a:solidFill>
                <a:latin typeface="Times New Roman"/>
              </a:rPr>
              <a:t> region (fundus &amp; body)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600" kern="0" dirty="0">
                <a:solidFill>
                  <a:srgbClr val="FFFF99"/>
                </a:solidFill>
                <a:latin typeface="Times New Roman"/>
              </a:rPr>
              <a:t>Pyloric region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D6241-F08F-43C2-98A4-5625979F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17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7" y="452718"/>
            <a:ext cx="7106071" cy="6350541"/>
          </a:xfrm>
        </p:spPr>
      </p:pic>
    </p:spTree>
    <p:extLst>
      <p:ext uri="{BB962C8B-B14F-4D97-AF65-F5344CB8AC3E}">
        <p14:creationId xmlns:p14="http://schemas.microsoft.com/office/powerpoint/2010/main" val="386576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452718"/>
            <a:ext cx="8189800" cy="6177222"/>
          </a:xfrm>
        </p:spPr>
      </p:pic>
    </p:spTree>
    <p:extLst>
      <p:ext uri="{BB962C8B-B14F-4D97-AF65-F5344CB8AC3E}">
        <p14:creationId xmlns:p14="http://schemas.microsoft.com/office/powerpoint/2010/main" val="4101691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406" y="1228573"/>
            <a:ext cx="3233162" cy="5629427"/>
          </a:xfrm>
        </p:spPr>
        <p:txBody>
          <a:bodyPr/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    Mucosa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: pyloric glands in lamina </a:t>
            </a:r>
            <a:r>
              <a:rPr lang="en-US" altLang="en-US" sz="20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propria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&amp; </a:t>
            </a: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deeper gastric pits extending half the thickness of mucosa. </a:t>
            </a:r>
            <a:b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</a:br>
            <a:b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</a:br>
            <a:r>
              <a:rPr lang="en-US" altLang="en-US" sz="2000" b="1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Muscularis</a:t>
            </a: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Externa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: inner circular </a:t>
            </a: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(thickened to form pyloric sphincter)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and outer longitudinal layer.</a:t>
            </a:r>
            <a:b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</a:br>
            <a:b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</a:b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Submucosa &amp; Serosa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: same as in </a:t>
            </a:r>
            <a:r>
              <a:rPr lang="en-US" altLang="en-US" sz="20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fundic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part.</a:t>
            </a:r>
            <a:br>
              <a:rPr lang="en-US" altLang="en-US" sz="20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56" y="745456"/>
            <a:ext cx="9095244" cy="5954734"/>
          </a:xfrm>
        </p:spPr>
      </p:pic>
    </p:spTree>
    <p:extLst>
      <p:ext uri="{BB962C8B-B14F-4D97-AF65-F5344CB8AC3E}">
        <p14:creationId xmlns:p14="http://schemas.microsoft.com/office/powerpoint/2010/main" val="235129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A181-500A-4730-811F-954B3FCA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F38D-E831-4787-9B85-3689C3B3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0241027-1783-4E56-A84C-D50922EE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9" y="1272894"/>
            <a:ext cx="8885384" cy="48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45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0" y="945752"/>
            <a:ext cx="5518067" cy="5749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28" y="945751"/>
            <a:ext cx="5546243" cy="57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0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B517CB-928F-4361-8526-A0F1BB79D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7" y="1338944"/>
            <a:ext cx="11583986" cy="5033682"/>
          </a:xfrm>
        </p:spPr>
      </p:pic>
    </p:spTree>
    <p:extLst>
      <p:ext uri="{BB962C8B-B14F-4D97-AF65-F5344CB8AC3E}">
        <p14:creationId xmlns:p14="http://schemas.microsoft.com/office/powerpoint/2010/main" val="1678742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75" y="369370"/>
            <a:ext cx="9404723" cy="1400530"/>
          </a:xfrm>
        </p:spPr>
        <p:txBody>
          <a:bodyPr/>
          <a:lstStyle/>
          <a:p>
            <a:r>
              <a:rPr lang="en-US" altLang="en-US" sz="4400" b="1" kern="0" dirty="0">
                <a:solidFill>
                  <a:srgbClr val="FFFF99"/>
                </a:solidFill>
                <a:latin typeface="Times New Roman"/>
              </a:rPr>
              <a:t>Cells of </a:t>
            </a:r>
            <a:r>
              <a:rPr lang="en-US" altLang="en-US" sz="4400" b="1" kern="0" dirty="0" err="1">
                <a:solidFill>
                  <a:srgbClr val="FFFF99"/>
                </a:solidFill>
                <a:latin typeface="Times New Roman"/>
              </a:rPr>
              <a:t>fundic</a:t>
            </a:r>
            <a:r>
              <a:rPr lang="en-US" altLang="en-US" sz="4400" b="1" kern="0" dirty="0">
                <a:solidFill>
                  <a:srgbClr val="FFFF99"/>
                </a:solidFill>
                <a:latin typeface="Times New Roman"/>
              </a:rPr>
              <a:t> region</a:t>
            </a:r>
            <a:endParaRPr lang="en-US" dirty="0"/>
          </a:p>
        </p:txBody>
      </p:sp>
      <p:pic>
        <p:nvPicPr>
          <p:cNvPr id="4" name="Picture 3" descr="17-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8" y="1370729"/>
            <a:ext cx="7970911" cy="531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480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1045002"/>
            <a:ext cx="8918037" cy="5508200"/>
          </a:xfrm>
        </p:spPr>
      </p:pic>
    </p:spTree>
    <p:extLst>
      <p:ext uri="{BB962C8B-B14F-4D97-AF65-F5344CB8AC3E}">
        <p14:creationId xmlns:p14="http://schemas.microsoft.com/office/powerpoint/2010/main" val="1873971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6C752-91AE-4CEE-9E69-A528AEFC7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80" y="396284"/>
            <a:ext cx="6106444" cy="6065432"/>
          </a:xfrm>
        </p:spPr>
      </p:pic>
    </p:spTree>
    <p:extLst>
      <p:ext uri="{BB962C8B-B14F-4D97-AF65-F5344CB8AC3E}">
        <p14:creationId xmlns:p14="http://schemas.microsoft.com/office/powerpoint/2010/main" val="3255803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75" y="207391"/>
            <a:ext cx="9404723" cy="1400530"/>
          </a:xfrm>
        </p:spPr>
        <p:txBody>
          <a:bodyPr/>
          <a:lstStyle/>
          <a:p>
            <a:r>
              <a:rPr lang="en-US" sz="4000" b="1" dirty="0"/>
              <a:t>Ruminants Stomach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58" y="1208401"/>
            <a:ext cx="7284631" cy="5208017"/>
          </a:xfrm>
        </p:spPr>
      </p:pic>
    </p:spTree>
    <p:extLst>
      <p:ext uri="{BB962C8B-B14F-4D97-AF65-F5344CB8AC3E}">
        <p14:creationId xmlns:p14="http://schemas.microsoft.com/office/powerpoint/2010/main" val="105106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6" y="1016803"/>
            <a:ext cx="9527505" cy="5605669"/>
          </a:xfrm>
        </p:spPr>
      </p:pic>
      <p:sp>
        <p:nvSpPr>
          <p:cNvPr id="3" name="Rectangle 2"/>
          <p:cNvSpPr/>
          <p:nvPr/>
        </p:nvSpPr>
        <p:spPr>
          <a:xfrm>
            <a:off x="254832" y="140916"/>
            <a:ext cx="20794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Rumen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93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3" y="563554"/>
            <a:ext cx="9224004" cy="5925780"/>
          </a:xfrm>
        </p:spPr>
      </p:pic>
    </p:spTree>
    <p:extLst>
      <p:ext uri="{BB962C8B-B14F-4D97-AF65-F5344CB8AC3E}">
        <p14:creationId xmlns:p14="http://schemas.microsoft.com/office/powerpoint/2010/main" val="2991305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b="1" dirty="0"/>
              <a:t>Reticulum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671821"/>
            <a:ext cx="7560498" cy="6186179"/>
          </a:xfrm>
        </p:spPr>
      </p:pic>
    </p:spTree>
    <p:extLst>
      <p:ext uri="{BB962C8B-B14F-4D97-AF65-F5344CB8AC3E}">
        <p14:creationId xmlns:p14="http://schemas.microsoft.com/office/powerpoint/2010/main" val="2367281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764885"/>
            <a:ext cx="9670473" cy="5772132"/>
          </a:xfrm>
        </p:spPr>
      </p:pic>
      <p:sp>
        <p:nvSpPr>
          <p:cNvPr id="3" name="TextBox 2"/>
          <p:cNvSpPr txBox="1"/>
          <p:nvPr/>
        </p:nvSpPr>
        <p:spPr>
          <a:xfrm>
            <a:off x="0" y="2885"/>
            <a:ext cx="263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</a:rPr>
              <a:t>Omasum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3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dpal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5500"/>
            <a:ext cx="5912518" cy="43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E3D54-6129-4B41-8BB1-F9AE138D7574}"/>
              </a:ext>
            </a:extLst>
          </p:cNvPr>
          <p:cNvSpPr txBox="1"/>
          <p:nvPr/>
        </p:nvSpPr>
        <p:spPr>
          <a:xfrm>
            <a:off x="183482" y="281141"/>
            <a:ext cx="609755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0005F8"/>
                </a:solidFill>
                <a:highlight>
                  <a:srgbClr val="FFFF00"/>
                </a:highlight>
                <a:latin typeface="CompactaPlain"/>
              </a:rPr>
              <a:t>Hard and Soft Palates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hard palate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has a keratinized stratified squamous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epithelium on the surface with underlying connective tissue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that blends with the periosteum of palate bones. 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dental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pad,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which functions in place of upper incisors in ruminants,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has very thick keratin. Further caudally in the oral cavity, the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soft palate </a:t>
            </a:r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is present as a fold of mucous membrane with respiratory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epithelium on the nasal side and stratified squamous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epithelium on the oral side. Aggregated lymphatic tissue is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C000"/>
                </a:solidFill>
                <a:latin typeface="NewsGothic"/>
              </a:rPr>
              <a:t>present as the </a:t>
            </a:r>
            <a:r>
              <a:rPr lang="en-US" sz="1800" b="1" i="0" u="none" strike="noStrike" baseline="0" dirty="0">
                <a:solidFill>
                  <a:srgbClr val="FFC000"/>
                </a:solidFill>
                <a:latin typeface="NewsGothic-Bold"/>
              </a:rPr>
              <a:t>palatine tonsil.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77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55CD3-AE3F-47B1-87AF-09CD6083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56" y="313890"/>
            <a:ext cx="9583487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689"/>
            <a:ext cx="9404723" cy="1400530"/>
          </a:xfrm>
        </p:spPr>
        <p:txBody>
          <a:bodyPr/>
          <a:lstStyle/>
          <a:p>
            <a:r>
              <a:rPr lang="en-US" b="1" dirty="0" err="1"/>
              <a:t>Proventriculus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7" y="1187154"/>
            <a:ext cx="8055429" cy="5453131"/>
          </a:xfrm>
        </p:spPr>
      </p:pic>
    </p:spTree>
    <p:extLst>
      <p:ext uri="{BB962C8B-B14F-4D97-AF65-F5344CB8AC3E}">
        <p14:creationId xmlns:p14="http://schemas.microsoft.com/office/powerpoint/2010/main" val="3002845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4" y="665018"/>
            <a:ext cx="9751635" cy="5846618"/>
          </a:xfrm>
        </p:spPr>
      </p:pic>
    </p:spTree>
    <p:extLst>
      <p:ext uri="{BB962C8B-B14F-4D97-AF65-F5344CB8AC3E}">
        <p14:creationId xmlns:p14="http://schemas.microsoft.com/office/powerpoint/2010/main" val="1166919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83" y="235004"/>
            <a:ext cx="9404723" cy="1400530"/>
          </a:xfrm>
        </p:spPr>
        <p:txBody>
          <a:bodyPr/>
          <a:lstStyle/>
          <a:p>
            <a:r>
              <a:rPr lang="en-US" sz="3200" b="1" dirty="0"/>
              <a:t>Gizzard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9" y="0"/>
            <a:ext cx="6632583" cy="6886793"/>
          </a:xfrm>
        </p:spPr>
      </p:pic>
    </p:spTree>
    <p:extLst>
      <p:ext uri="{BB962C8B-B14F-4D97-AF65-F5344CB8AC3E}">
        <p14:creationId xmlns:p14="http://schemas.microsoft.com/office/powerpoint/2010/main" val="369973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48" y="217191"/>
            <a:ext cx="9404723" cy="1400530"/>
          </a:xfrm>
        </p:spPr>
        <p:txBody>
          <a:bodyPr/>
          <a:lstStyle/>
          <a:p>
            <a:r>
              <a:rPr lang="en-US" altLang="en-US" sz="4000" b="1" kern="0" dirty="0">
                <a:solidFill>
                  <a:srgbClr val="FFFF99"/>
                </a:solidFill>
                <a:latin typeface="Times New Roman"/>
              </a:rPr>
              <a:t>Small Intestine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48" y="1028292"/>
            <a:ext cx="5546869" cy="4195481"/>
          </a:xfrm>
        </p:spPr>
        <p:txBody>
          <a:bodyPr>
            <a:normAutofit fontScale="92500"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It is divided into duodenum, jejunum and ileum.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4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Mucosa: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characteristic features-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Plicae </a:t>
            </a:r>
            <a:r>
              <a:rPr lang="en-US" altLang="en-US" sz="24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circularis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(valves of </a:t>
            </a:r>
            <a:r>
              <a:rPr lang="en-US" altLang="en-US" sz="24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Kerkring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)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Villi &amp; Microvilli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Goblet cells (few)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Crypts of </a:t>
            </a:r>
            <a:r>
              <a:rPr lang="en-US" altLang="en-US" sz="24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Lieberkuhn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(intestinal glands)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Glands are lined by columnar cells, goblet cells, </a:t>
            </a:r>
            <a:r>
              <a:rPr lang="en-US" altLang="en-US" sz="24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Paneth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cells &amp; </a:t>
            </a:r>
            <a:r>
              <a:rPr lang="en-US" altLang="en-US" sz="2400" kern="0" dirty="0" err="1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enteroendocrine</a:t>
            </a: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cells 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    </a:t>
            </a:r>
            <a:r>
              <a:rPr lang="en-US" altLang="en-US" sz="2400" b="1" kern="0" dirty="0">
                <a:solidFill>
                  <a:srgbClr val="FFFF99"/>
                </a:solidFill>
                <a:latin typeface="Times New Roman"/>
                <a:ea typeface="+mn-ea"/>
                <a:cs typeface="+mn-cs"/>
              </a:rPr>
              <a:t>    </a:t>
            </a:r>
            <a:endParaRPr lang="en-US" dirty="0"/>
          </a:p>
        </p:txBody>
      </p:sp>
      <p:pic>
        <p:nvPicPr>
          <p:cNvPr id="4" name="Picture 3" descr="http://www.lab.anhb.uwa.edu.au/mb140/CorePages/GIT/images/JejuH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4" y="715410"/>
            <a:ext cx="4184074" cy="5578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348" y="4890655"/>
            <a:ext cx="5564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</a:rPr>
              <a:t>Submucosa: 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</a:rPr>
              <a:t>contains blood vessels, lymphatics and Meissner’s plexus.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kern="0" dirty="0" err="1">
                <a:solidFill>
                  <a:srgbClr val="FFFF99"/>
                </a:solidFill>
                <a:latin typeface="Times New Roman"/>
              </a:rPr>
              <a:t>Muscularis</a:t>
            </a: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</a:rPr>
              <a:t> externa: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</a:rPr>
              <a:t> Outer longitudinal and inner circular layers of smooth muscle.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kern="0" dirty="0">
                <a:solidFill>
                  <a:srgbClr val="FFFF99"/>
                </a:solidFill>
                <a:latin typeface="Times New Roman"/>
              </a:rPr>
              <a:t>Serosa/Adventitia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631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-1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708026"/>
            <a:ext cx="7450410" cy="57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457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rgbClr val="FFFF99"/>
                </a:solidFill>
              </a:rPr>
              <a:t>Duodenum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8427968"/>
              </p:ext>
            </p:extLst>
          </p:nvPr>
        </p:nvGraphicFramePr>
        <p:xfrm>
          <a:off x="1200295" y="2759221"/>
          <a:ext cx="4395787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icture" r:id="rId3" imgW="7621064" imgH="5714286" progId="StaticMetafile">
                  <p:embed/>
                </p:oleObj>
              </mc:Choice>
              <mc:Fallback>
                <p:oleObj name="Picture" r:id="rId3" imgW="7621064" imgH="5714286" progId="StaticMetafile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295" y="2759221"/>
                        <a:ext cx="4395787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1" descr="http://www.lab.anhb.uwa.edu.au/mb140/CorePages/GIT/images/duo021he.jpg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5169" y="647700"/>
            <a:ext cx="4282787" cy="571038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758103" y="1143000"/>
            <a:ext cx="426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99"/>
                </a:solidFill>
              </a:rPr>
              <a:t>Presence of Brunner’s glands in submucosa</a:t>
            </a:r>
          </a:p>
        </p:txBody>
      </p:sp>
    </p:spTree>
    <p:extLst>
      <p:ext uri="{BB962C8B-B14F-4D97-AF65-F5344CB8AC3E}">
        <p14:creationId xmlns:p14="http://schemas.microsoft.com/office/powerpoint/2010/main" val="3207656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3" y="987652"/>
            <a:ext cx="9402306" cy="5333999"/>
          </a:xfrm>
        </p:spPr>
      </p:pic>
    </p:spTree>
    <p:extLst>
      <p:ext uri="{BB962C8B-B14F-4D97-AF65-F5344CB8AC3E}">
        <p14:creationId xmlns:p14="http://schemas.microsoft.com/office/powerpoint/2010/main" val="725298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8873" y="443345"/>
            <a:ext cx="10501745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FF99"/>
                </a:solidFill>
                <a:latin typeface="Arial" panose="020B0604020202020204" pitchFamily="34" charset="0"/>
              </a:rPr>
              <a:t>High power view of the Duodenal Mucosa</a:t>
            </a:r>
          </a:p>
        </p:txBody>
      </p:sp>
      <p:pic>
        <p:nvPicPr>
          <p:cNvPr id="29699" name="Picture 3" descr="small intestine mu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1586345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68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http://www.lab.anhb.uwa.edu.au/mb140/CorePages/GIT/images/jej04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63" y="467590"/>
            <a:ext cx="4454237" cy="565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itle 2"/>
          <p:cNvSpPr>
            <a:spLocks noGrp="1"/>
          </p:cNvSpPr>
          <p:nvPr>
            <p:ph type="title"/>
          </p:nvPr>
        </p:nvSpPr>
        <p:spPr>
          <a:xfrm>
            <a:off x="457200" y="36714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99"/>
                </a:solidFill>
              </a:rPr>
              <a:t>Jejunum</a:t>
            </a:r>
          </a:p>
        </p:txBody>
      </p:sp>
      <p:sp>
        <p:nvSpPr>
          <p:cNvPr id="30724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1910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FFFF99"/>
                </a:solidFill>
              </a:rPr>
              <a:t>Villi are tongue shaped.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FFFF99"/>
                </a:solidFill>
              </a:rPr>
              <a:t>Absence of Brunner’s glands.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4118200"/>
      </p:ext>
    </p:extLst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51" y="143306"/>
            <a:ext cx="7270576" cy="6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15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6" y="827421"/>
            <a:ext cx="8298397" cy="5551608"/>
          </a:xfrm>
        </p:spPr>
      </p:pic>
    </p:spTree>
    <p:extLst>
      <p:ext uri="{BB962C8B-B14F-4D97-AF65-F5344CB8AC3E}">
        <p14:creationId xmlns:p14="http://schemas.microsoft.com/office/powerpoint/2010/main" val="2591454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13A263-4508-4C7F-A00A-749DC4AA23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66" y="0"/>
            <a:ext cx="7452859" cy="6919906"/>
          </a:xfrm>
        </p:spPr>
      </p:pic>
    </p:spTree>
    <p:extLst>
      <p:ext uri="{BB962C8B-B14F-4D97-AF65-F5344CB8AC3E}">
        <p14:creationId xmlns:p14="http://schemas.microsoft.com/office/powerpoint/2010/main" val="6637209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14" y="217714"/>
            <a:ext cx="6422571" cy="6422571"/>
          </a:xfrm>
        </p:spPr>
      </p:pic>
    </p:spTree>
    <p:extLst>
      <p:ext uri="{BB962C8B-B14F-4D97-AF65-F5344CB8AC3E}">
        <p14:creationId xmlns:p14="http://schemas.microsoft.com/office/powerpoint/2010/main" val="3746897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7091" y="176645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rgbClr val="FFFF99"/>
                </a:solidFill>
              </a:rPr>
              <a:t>Ileum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191491"/>
            <a:ext cx="4419600" cy="4724400"/>
          </a:xfrm>
        </p:spPr>
        <p:txBody>
          <a:bodyPr/>
          <a:lstStyle/>
          <a:p>
            <a:r>
              <a:rPr lang="en-US" altLang="en-US" sz="2400" dirty="0">
                <a:solidFill>
                  <a:srgbClr val="FFFF99"/>
                </a:solidFill>
              </a:rPr>
              <a:t>Presence of lymphoid aggregations in lamina </a:t>
            </a:r>
            <a:r>
              <a:rPr lang="en-US" altLang="en-US" sz="2400" dirty="0" err="1">
                <a:solidFill>
                  <a:srgbClr val="FFFF99"/>
                </a:solidFill>
              </a:rPr>
              <a:t>propria</a:t>
            </a:r>
            <a:r>
              <a:rPr lang="en-US" altLang="en-US" sz="2400" dirty="0">
                <a:solidFill>
                  <a:srgbClr val="FFFF99"/>
                </a:solidFill>
              </a:rPr>
              <a:t> known as </a:t>
            </a:r>
            <a:r>
              <a:rPr lang="en-US" altLang="en-US" sz="2400" b="1" dirty="0">
                <a:solidFill>
                  <a:srgbClr val="FFFF99"/>
                </a:solidFill>
              </a:rPr>
              <a:t>Peyer’s patches.</a:t>
            </a:r>
          </a:p>
          <a:p>
            <a:r>
              <a:rPr lang="en-US" altLang="en-US" sz="2400" dirty="0">
                <a:solidFill>
                  <a:srgbClr val="FFFF99"/>
                </a:solidFill>
              </a:rPr>
              <a:t>Villi are short &amp; finger like.</a:t>
            </a:r>
          </a:p>
        </p:txBody>
      </p:sp>
      <p:pic>
        <p:nvPicPr>
          <p:cNvPr id="31748" name="Picture 2" descr="http://medcell.med.yale.edu/image_gallery/gi_tract_images/ileu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800" y="3317875"/>
            <a:ext cx="4216400" cy="3159125"/>
          </a:xfrm>
        </p:spPr>
      </p:pic>
      <p:pic>
        <p:nvPicPr>
          <p:cNvPr id="31749" name="Picture 2" descr="http://legacy.owensboro.kctcs.edu/gcaplan/anat2/notes/pey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718128"/>
            <a:ext cx="4319154" cy="575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727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8" y="708076"/>
            <a:ext cx="9070848" cy="5713593"/>
          </a:xfrm>
        </p:spPr>
      </p:pic>
    </p:spTree>
    <p:extLst>
      <p:ext uri="{BB962C8B-B14F-4D97-AF65-F5344CB8AC3E}">
        <p14:creationId xmlns:p14="http://schemas.microsoft.com/office/powerpoint/2010/main" val="458312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2602-A52E-4B7D-95E9-3DF514E0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8E8C53-38E6-4250-810D-54B9BEDF1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8" y="631371"/>
            <a:ext cx="10124750" cy="5595257"/>
          </a:xfrm>
        </p:spPr>
      </p:pic>
    </p:spTree>
    <p:extLst>
      <p:ext uri="{BB962C8B-B14F-4D97-AF65-F5344CB8AC3E}">
        <p14:creationId xmlns:p14="http://schemas.microsoft.com/office/powerpoint/2010/main" val="3475301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387FB-341F-478A-9D6D-53585C767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38" y="0"/>
            <a:ext cx="5529216" cy="6858000"/>
          </a:xfrm>
        </p:spPr>
      </p:pic>
    </p:spTree>
    <p:extLst>
      <p:ext uri="{BB962C8B-B14F-4D97-AF65-F5344CB8AC3E}">
        <p14:creationId xmlns:p14="http://schemas.microsoft.com/office/powerpoint/2010/main" val="1895918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10836" y="96982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FF99"/>
                </a:solidFill>
              </a:rPr>
              <a:t>Large Intestine</a:t>
            </a:r>
            <a:endParaRPr lang="en-US" altLang="en-US" sz="3600" dirty="0"/>
          </a:p>
        </p:txBody>
      </p:sp>
      <p:pic>
        <p:nvPicPr>
          <p:cNvPr id="33795" name="Picture 5" descr="17-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654" y="979604"/>
            <a:ext cx="8645237" cy="5558444"/>
          </a:xfrm>
          <a:noFill/>
        </p:spPr>
      </p:pic>
    </p:spTree>
    <p:extLst>
      <p:ext uri="{BB962C8B-B14F-4D97-AF65-F5344CB8AC3E}">
        <p14:creationId xmlns:p14="http://schemas.microsoft.com/office/powerpoint/2010/main" val="3771697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60" y="355737"/>
            <a:ext cx="9071120" cy="6191399"/>
          </a:xfrm>
        </p:spPr>
      </p:pic>
    </p:spTree>
    <p:extLst>
      <p:ext uri="{BB962C8B-B14F-4D97-AF65-F5344CB8AC3E}">
        <p14:creationId xmlns:p14="http://schemas.microsoft.com/office/powerpoint/2010/main" val="4055301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59328" y="413692"/>
            <a:ext cx="7772400" cy="990600"/>
          </a:xfrm>
        </p:spPr>
        <p:txBody>
          <a:bodyPr/>
          <a:lstStyle/>
          <a:p>
            <a:r>
              <a:rPr lang="en-US" altLang="en-US" b="1" dirty="0">
                <a:solidFill>
                  <a:srgbClr val="FFFF99"/>
                </a:solidFill>
              </a:rPr>
              <a:t>Rectum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871664"/>
            <a:ext cx="4038600" cy="4648200"/>
          </a:xfrm>
        </p:spPr>
        <p:txBody>
          <a:bodyPr/>
          <a:lstStyle/>
          <a:p>
            <a:r>
              <a:rPr lang="en-US" altLang="en-US" dirty="0">
                <a:solidFill>
                  <a:srgbClr val="FFFF99"/>
                </a:solidFill>
              </a:rPr>
              <a:t>Intestinal glands are straight, like test tubes.</a:t>
            </a:r>
          </a:p>
          <a:p>
            <a:r>
              <a:rPr lang="en-US" altLang="en-US" dirty="0">
                <a:solidFill>
                  <a:srgbClr val="FFFF99"/>
                </a:solidFill>
              </a:rPr>
              <a:t>A continuous coat of longitudinal muscle is present.</a:t>
            </a:r>
          </a:p>
          <a:p>
            <a:r>
              <a:rPr lang="en-US" altLang="en-US" dirty="0">
                <a:solidFill>
                  <a:srgbClr val="FFFF99"/>
                </a:solidFill>
              </a:rPr>
              <a:t>Absence of </a:t>
            </a:r>
            <a:r>
              <a:rPr lang="en-US" altLang="en-US" dirty="0" err="1">
                <a:solidFill>
                  <a:srgbClr val="FFFF99"/>
                </a:solidFill>
              </a:rPr>
              <a:t>taenia</a:t>
            </a:r>
            <a:r>
              <a:rPr lang="en-US" altLang="en-US" dirty="0">
                <a:solidFill>
                  <a:srgbClr val="FFFF99"/>
                </a:solidFill>
              </a:rPr>
              <a:t>.</a:t>
            </a:r>
          </a:p>
          <a:p>
            <a:r>
              <a:rPr lang="en-US" altLang="en-US" dirty="0">
                <a:solidFill>
                  <a:srgbClr val="FFFF99"/>
                </a:solidFill>
              </a:rPr>
              <a:t>Absence of appendices </a:t>
            </a:r>
            <a:r>
              <a:rPr lang="en-US" altLang="en-US" dirty="0" err="1">
                <a:solidFill>
                  <a:srgbClr val="FFFF99"/>
                </a:solidFill>
              </a:rPr>
              <a:t>epiploicae</a:t>
            </a:r>
            <a:r>
              <a:rPr lang="en-US" altLang="en-US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38916" name="Picture 2" descr="https://encrypted-tbn3.gstatic.com/images?q=tbn:ANd9GcSUE5jQ-pSdWvoaEEP1PdFg9oJeyh7wUsodK1vc821kCPa8UkPM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2044" y="196313"/>
            <a:ext cx="4281055" cy="2964979"/>
          </a:xfrm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44" y="3429001"/>
            <a:ext cx="44958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30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7C9FDE5-A30E-4B68-A8D7-368A1482E222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E9482-AD75-4B70-9FE2-CAEF6DAB9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74" y="762000"/>
            <a:ext cx="5649113" cy="5677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6E852-5F3C-4B40-A08E-0D81099C8090}"/>
              </a:ext>
            </a:extLst>
          </p:cNvPr>
          <p:cNvSpPr txBox="1"/>
          <p:nvPr/>
        </p:nvSpPr>
        <p:spPr>
          <a:xfrm>
            <a:off x="174949" y="97711"/>
            <a:ext cx="609755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NewsGothic-Bold"/>
              </a:rPr>
              <a:t>.</a:t>
            </a:r>
          </a:p>
          <a:p>
            <a:pPr algn="l"/>
            <a:r>
              <a:rPr lang="en-US" sz="4000" b="0" i="0" u="none" strike="noStrike" baseline="0" dirty="0">
                <a:solidFill>
                  <a:srgbClr val="0005F8"/>
                </a:solidFill>
                <a:highlight>
                  <a:srgbClr val="FFFF00"/>
                </a:highlight>
                <a:latin typeface="CompactaPlain"/>
              </a:rPr>
              <a:t>Tongue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21042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3" y="417801"/>
            <a:ext cx="8619375" cy="6023878"/>
          </a:xfrm>
        </p:spPr>
      </p:pic>
    </p:spTree>
    <p:extLst>
      <p:ext uri="{BB962C8B-B14F-4D97-AF65-F5344CB8AC3E}">
        <p14:creationId xmlns:p14="http://schemas.microsoft.com/office/powerpoint/2010/main" val="1075272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81000" y="33943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99"/>
                </a:solidFill>
              </a:rPr>
              <a:t>Anal Canal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4953000" cy="50292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sz="2400" dirty="0">
                <a:solidFill>
                  <a:srgbClr val="FFFF99"/>
                </a:solidFill>
              </a:rPr>
              <a:t>Epithelium: upper part-simple columnar, middle part-stratified squamous non-keratinized, lower part-covered by true skin.</a:t>
            </a:r>
          </a:p>
          <a:p>
            <a:pPr eaLnBrk="1" hangingPunct="1"/>
            <a:r>
              <a:rPr lang="en-US" altLang="en-US" sz="2400" dirty="0">
                <a:solidFill>
                  <a:srgbClr val="FFFF99"/>
                </a:solidFill>
              </a:rPr>
              <a:t>Mucosa has characteristic longitudinal folds-</a:t>
            </a:r>
            <a:r>
              <a:rPr lang="en-US" altLang="en-US" sz="2400" b="1" dirty="0">
                <a:solidFill>
                  <a:srgbClr val="FFFF99"/>
                </a:solidFill>
              </a:rPr>
              <a:t>Anal columns</a:t>
            </a:r>
            <a:r>
              <a:rPr lang="en-US" altLang="en-US" sz="2400" dirty="0">
                <a:solidFill>
                  <a:srgbClr val="FFFF99"/>
                </a:solidFill>
              </a:rPr>
              <a:t>.</a:t>
            </a:r>
          </a:p>
          <a:p>
            <a:pPr eaLnBrk="1" hangingPunct="1"/>
            <a:r>
              <a:rPr lang="en-US" altLang="en-US" sz="2400" dirty="0">
                <a:solidFill>
                  <a:srgbClr val="FFFF99"/>
                </a:solidFill>
              </a:rPr>
              <a:t>Small mucosal folds between the anal columns -</a:t>
            </a:r>
            <a:r>
              <a:rPr lang="en-US" altLang="en-US" sz="2400" b="1" dirty="0">
                <a:solidFill>
                  <a:srgbClr val="FFFF99"/>
                </a:solidFill>
              </a:rPr>
              <a:t>Pectinate line</a:t>
            </a:r>
            <a:r>
              <a:rPr lang="en-US" altLang="en-US" sz="2400" dirty="0">
                <a:solidFill>
                  <a:srgbClr val="FFFF99"/>
                </a:solidFill>
              </a:rPr>
              <a:t>. </a:t>
            </a:r>
          </a:p>
          <a:p>
            <a:pPr eaLnBrk="1" hangingPunct="1"/>
            <a:r>
              <a:rPr lang="en-US" altLang="en-US" sz="2400" dirty="0">
                <a:solidFill>
                  <a:srgbClr val="FFFF99"/>
                </a:solidFill>
              </a:rPr>
              <a:t>Crypts disappear below this line.</a:t>
            </a:r>
          </a:p>
          <a:p>
            <a:pPr eaLnBrk="1" hangingPunct="1"/>
            <a:r>
              <a:rPr lang="en-US" altLang="en-US" sz="2400" dirty="0" err="1">
                <a:solidFill>
                  <a:srgbClr val="FFFF99"/>
                </a:solidFill>
              </a:rPr>
              <a:t>Muscularis</a:t>
            </a:r>
            <a:r>
              <a:rPr lang="en-US" altLang="en-US" sz="2400" dirty="0">
                <a:solidFill>
                  <a:srgbClr val="FFFF99"/>
                </a:solidFill>
              </a:rPr>
              <a:t> externa-circular muscle forms involuntary </a:t>
            </a:r>
            <a:r>
              <a:rPr lang="en-US" altLang="en-US" sz="2400" b="1" dirty="0">
                <a:solidFill>
                  <a:srgbClr val="FFFF99"/>
                </a:solidFill>
              </a:rPr>
              <a:t>internal anal sphincter.</a:t>
            </a:r>
          </a:p>
          <a:p>
            <a:endParaRPr lang="en-US" altLang="en-US" sz="2000" dirty="0"/>
          </a:p>
        </p:txBody>
      </p:sp>
      <p:pic>
        <p:nvPicPr>
          <p:cNvPr id="39940" name="Picture 2" descr="http://classconnection.s3.amazonaws.com/474/flashcards/538474/png/analcanal13080571516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" t="48718" r="50577"/>
          <a:stretch>
            <a:fillRect/>
          </a:stretch>
        </p:blipFill>
        <p:spPr bwMode="auto">
          <a:xfrm>
            <a:off x="6941127" y="3671454"/>
            <a:ext cx="4468710" cy="29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http://www.gastroendonews.com/aimages/2011/GEN0711_042_graphic_c6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5"/>
          <a:stretch>
            <a:fillRect/>
          </a:stretch>
        </p:blipFill>
        <p:spPr>
          <a:xfrm>
            <a:off x="6941127" y="193964"/>
            <a:ext cx="4553758" cy="3332018"/>
          </a:xfrm>
        </p:spPr>
      </p:pic>
    </p:spTree>
    <p:extLst>
      <p:ext uri="{BB962C8B-B14F-4D97-AF65-F5344CB8AC3E}">
        <p14:creationId xmlns:p14="http://schemas.microsoft.com/office/powerpoint/2010/main" val="3647437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052"/>
            <a:ext cx="9404723" cy="1400530"/>
          </a:xfrm>
        </p:spPr>
        <p:txBody>
          <a:bodyPr/>
          <a:lstStyle/>
          <a:p>
            <a:r>
              <a:rPr lang="en-US" sz="4000" b="1" dirty="0"/>
              <a:t>Liver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0"/>
            <a:ext cx="9033164" cy="7177036"/>
          </a:xfrm>
        </p:spPr>
      </p:pic>
    </p:spTree>
    <p:extLst>
      <p:ext uri="{BB962C8B-B14F-4D97-AF65-F5344CB8AC3E}">
        <p14:creationId xmlns:p14="http://schemas.microsoft.com/office/powerpoint/2010/main" val="1269141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71D4-36A2-41C6-AEBF-602C170C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11929D-447D-427E-8444-C8439F11D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41" y="625304"/>
            <a:ext cx="8042893" cy="5779978"/>
          </a:xfrm>
        </p:spPr>
      </p:pic>
    </p:spTree>
    <p:extLst>
      <p:ext uri="{BB962C8B-B14F-4D97-AF65-F5344CB8AC3E}">
        <p14:creationId xmlns:p14="http://schemas.microsoft.com/office/powerpoint/2010/main" val="26680334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8" y="180109"/>
            <a:ext cx="9449102" cy="6553200"/>
          </a:xfrm>
        </p:spPr>
      </p:pic>
    </p:spTree>
    <p:extLst>
      <p:ext uri="{BB962C8B-B14F-4D97-AF65-F5344CB8AC3E}">
        <p14:creationId xmlns:p14="http://schemas.microsoft.com/office/powerpoint/2010/main" val="2112163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9" y="0"/>
            <a:ext cx="8518358" cy="6858000"/>
          </a:xfrm>
        </p:spPr>
      </p:pic>
    </p:spTree>
    <p:extLst>
      <p:ext uri="{BB962C8B-B14F-4D97-AF65-F5344CB8AC3E}">
        <p14:creationId xmlns:p14="http://schemas.microsoft.com/office/powerpoint/2010/main" val="25513647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B7A49-FFBC-4D03-925C-117F7EBA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01" y="0"/>
            <a:ext cx="913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997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F07E9-79DD-46A5-9830-6A5AA1A52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8" y="1371600"/>
            <a:ext cx="9963650" cy="47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814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60833-0C2D-453F-961F-BC792A350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7" y="285311"/>
            <a:ext cx="11717385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75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7ADF3-6977-4A26-96B2-FA94BA96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9" y="0"/>
            <a:ext cx="1088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5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76" y="604195"/>
            <a:ext cx="8833698" cy="58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154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sz="2800" b="1" dirty="0"/>
              <a:t>Liver in Birds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3" y="652785"/>
            <a:ext cx="10265980" cy="6205215"/>
          </a:xfrm>
        </p:spPr>
      </p:pic>
    </p:spTree>
    <p:extLst>
      <p:ext uri="{BB962C8B-B14F-4D97-AF65-F5344CB8AC3E}">
        <p14:creationId xmlns:p14="http://schemas.microsoft.com/office/powerpoint/2010/main" val="1726926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sz="3600" b="1" dirty="0"/>
              <a:t>Pancreas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D728B0-1DC9-412D-A874-9E220A2BD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67" y="164568"/>
            <a:ext cx="8287479" cy="6528863"/>
          </a:xfrm>
        </p:spPr>
      </p:pic>
    </p:spTree>
    <p:extLst>
      <p:ext uri="{BB962C8B-B14F-4D97-AF65-F5344CB8AC3E}">
        <p14:creationId xmlns:p14="http://schemas.microsoft.com/office/powerpoint/2010/main" val="16051057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4" y="-573292"/>
            <a:ext cx="8130640" cy="7431292"/>
          </a:xfrm>
        </p:spPr>
      </p:pic>
    </p:spTree>
    <p:extLst>
      <p:ext uri="{BB962C8B-B14F-4D97-AF65-F5344CB8AC3E}">
        <p14:creationId xmlns:p14="http://schemas.microsoft.com/office/powerpoint/2010/main" val="1329578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9AB1-8879-4422-8DF0-E6CB329D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4830F-B663-474B-B6F5-0F520F6A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783771"/>
            <a:ext cx="10829945" cy="5719482"/>
          </a:xfrm>
        </p:spPr>
      </p:pic>
    </p:spTree>
    <p:extLst>
      <p:ext uri="{BB962C8B-B14F-4D97-AF65-F5344CB8AC3E}">
        <p14:creationId xmlns:p14="http://schemas.microsoft.com/office/powerpoint/2010/main" val="6072033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918A-6CFF-46C7-A8CE-79AD31F3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1CFD3-1AD5-471A-AECC-B5A928613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" y="634705"/>
            <a:ext cx="5747975" cy="52272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93D03F-5DCB-46E0-94EF-64F6F44C4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94" y="191387"/>
            <a:ext cx="5042581" cy="64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6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7CE8-7FCC-45CC-B3F7-78BA2352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03CD3-DFB6-414D-AA5E-509D35D01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5C1BCF0-8C80-4C5A-BB66-98FB12E88D16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F5449-E0DB-4494-85EC-A77C859AA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8" y="480601"/>
            <a:ext cx="5887272" cy="5896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8DA3-7F77-4C90-AC08-EC60A178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87" y="480601"/>
            <a:ext cx="4740413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1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905</Words>
  <Application>Microsoft Office PowerPoint</Application>
  <PresentationFormat>Widescreen</PresentationFormat>
  <Paragraphs>169</Paragraphs>
  <Slides>84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7" baseType="lpstr">
      <vt:lpstr>Arial</vt:lpstr>
      <vt:lpstr>Century Gothic</vt:lpstr>
      <vt:lpstr>CompactaPlain</vt:lpstr>
      <vt:lpstr>Forte</vt:lpstr>
      <vt:lpstr>Frutiger-Italic</vt:lpstr>
      <vt:lpstr>NewsGothic</vt:lpstr>
      <vt:lpstr>NewsGothic-Bold</vt:lpstr>
      <vt:lpstr>ThiemeArgo2011-Medium</vt:lpstr>
      <vt:lpstr>Times New Roman</vt:lpstr>
      <vt:lpstr>Wingdings</vt:lpstr>
      <vt:lpstr>Wingdings 3</vt:lpstr>
      <vt:lpstr>Ion</vt:lpstr>
      <vt:lpstr>Picture</vt:lpstr>
      <vt:lpstr>In the name of ALLAH</vt:lpstr>
      <vt:lpstr>Histology of the digestive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Parotid salivary gland</vt:lpstr>
      <vt:lpstr>PowerPoint Presentation</vt:lpstr>
      <vt:lpstr>Sublingual salivary glands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Histology of the Mucosa</vt:lpstr>
      <vt:lpstr>Histology of the Muscularis</vt:lpstr>
      <vt:lpstr>Histology of the Serosa</vt:lpstr>
      <vt:lpstr>Esophagus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Mucosa: pyloric glands in lamina propria &amp; deeper gastric pits extending half the thickness of mucosa.   Muscularis Externa: inner circular (thickened to form pyloric sphincter) and outer longitudinal layer.  Submucosa &amp; Serosa: same as in fundic part. </vt:lpstr>
      <vt:lpstr>PowerPoint Presentation</vt:lpstr>
      <vt:lpstr>PowerPoint Presentation</vt:lpstr>
      <vt:lpstr>Cells of fundic region</vt:lpstr>
      <vt:lpstr>PowerPoint Presentation</vt:lpstr>
      <vt:lpstr>PowerPoint Presentation</vt:lpstr>
      <vt:lpstr>Ruminants Stomach</vt:lpstr>
      <vt:lpstr>PowerPoint Presentation</vt:lpstr>
      <vt:lpstr>PowerPoint Presentation</vt:lpstr>
      <vt:lpstr>Reticulum </vt:lpstr>
      <vt:lpstr>PowerPoint Presentation</vt:lpstr>
      <vt:lpstr>PowerPoint Presentation</vt:lpstr>
      <vt:lpstr>Proventriculus</vt:lpstr>
      <vt:lpstr>PowerPoint Presentation</vt:lpstr>
      <vt:lpstr>Gizzard </vt:lpstr>
      <vt:lpstr>Small Intestine</vt:lpstr>
      <vt:lpstr>PowerPoint Presentation</vt:lpstr>
      <vt:lpstr>Duodenum</vt:lpstr>
      <vt:lpstr>PowerPoint Presentation</vt:lpstr>
      <vt:lpstr>High power view of the Duodenal Mucosa</vt:lpstr>
      <vt:lpstr>Jejunum</vt:lpstr>
      <vt:lpstr>PowerPoint Presentation</vt:lpstr>
      <vt:lpstr>PowerPoint Presentation</vt:lpstr>
      <vt:lpstr>PowerPoint Presentation</vt:lpstr>
      <vt:lpstr>Ileum</vt:lpstr>
      <vt:lpstr>PowerPoint Presentation</vt:lpstr>
      <vt:lpstr>PowerPoint Presentation</vt:lpstr>
      <vt:lpstr>PowerPoint Presentation</vt:lpstr>
      <vt:lpstr>Large Intestine</vt:lpstr>
      <vt:lpstr>PowerPoint Presentation</vt:lpstr>
      <vt:lpstr>Rectum</vt:lpstr>
      <vt:lpstr>PowerPoint Presentation</vt:lpstr>
      <vt:lpstr>Anal Canal</vt:lpstr>
      <vt:lpstr>Liver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in Birds</vt:lpstr>
      <vt:lpstr>Pancreas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ALLAH</dc:title>
  <dc:creator>DELL</dc:creator>
  <cp:lastModifiedBy>Dr_Rasouli</cp:lastModifiedBy>
  <cp:revision>48</cp:revision>
  <dcterms:created xsi:type="dcterms:W3CDTF">2021-07-29T12:36:35Z</dcterms:created>
  <dcterms:modified xsi:type="dcterms:W3CDTF">2026-05-05T11:20:54Z</dcterms:modified>
</cp:coreProperties>
</file>